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emf" ContentType="image/x-emf"/>
  <Default Extension="jpeg" ContentType="image/jpeg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5.xml" ContentType="application/vnd.openxmlformats-officedocument.presentationml.slide+xml"/>
  <Override PartName="/ppt/slides/slide34.xml" ContentType="application/vnd.openxmlformats-officedocument.presentationml.slide+xml"/>
  <Override PartName="/ppt/slides/slide33.xml" ContentType="application/vnd.openxmlformats-officedocument.presentationml.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13.xml" ContentType="application/vnd.openxmlformats-officedocument.presentationml.slide+xml"/>
  <Override PartName="/ppt/slides/slide19.xml" ContentType="application/vnd.openxmlformats-officedocument.presentationml.slide+xml"/>
  <Override PartName="/ppt/slides/slide11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12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7"/>
  </p:notesMasterIdLst>
  <p:sldIdLst>
    <p:sldId id="257" r:id="rId2"/>
    <p:sldId id="275" r:id="rId3"/>
    <p:sldId id="302" r:id="rId4"/>
    <p:sldId id="288" r:id="rId5"/>
    <p:sldId id="303" r:id="rId6"/>
    <p:sldId id="266" r:id="rId7"/>
    <p:sldId id="305" r:id="rId8"/>
    <p:sldId id="272" r:id="rId9"/>
    <p:sldId id="280" r:id="rId10"/>
    <p:sldId id="282" r:id="rId11"/>
    <p:sldId id="273" r:id="rId12"/>
    <p:sldId id="277" r:id="rId13"/>
    <p:sldId id="292" r:id="rId14"/>
    <p:sldId id="294" r:id="rId15"/>
    <p:sldId id="274" r:id="rId16"/>
    <p:sldId id="299" r:id="rId17"/>
    <p:sldId id="309" r:id="rId18"/>
    <p:sldId id="306" r:id="rId19"/>
    <p:sldId id="296" r:id="rId20"/>
    <p:sldId id="310" r:id="rId21"/>
    <p:sldId id="312" r:id="rId22"/>
    <p:sldId id="329" r:id="rId23"/>
    <p:sldId id="321" r:id="rId24"/>
    <p:sldId id="315" r:id="rId25"/>
    <p:sldId id="330" r:id="rId26"/>
    <p:sldId id="323" r:id="rId27"/>
    <p:sldId id="331" r:id="rId28"/>
    <p:sldId id="325" r:id="rId29"/>
    <p:sldId id="332" r:id="rId30"/>
    <p:sldId id="327" r:id="rId31"/>
    <p:sldId id="308" r:id="rId32"/>
    <p:sldId id="307" r:id="rId33"/>
    <p:sldId id="301" r:id="rId34"/>
    <p:sldId id="319" r:id="rId35"/>
    <p:sldId id="318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53" autoAdjust="0"/>
    <p:restoredTop sz="94660"/>
  </p:normalViewPr>
  <p:slideViewPr>
    <p:cSldViewPr>
      <p:cViewPr>
        <p:scale>
          <a:sx n="70" d="100"/>
          <a:sy n="70" d="100"/>
        </p:scale>
        <p:origin x="-1416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ustomXml" Target="../customXml/item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45" Type="http://schemas.openxmlformats.org/officeDocument/2006/relationships/customXml" Target="../customXml/item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ustomXml" Target="../customXml/item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Q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190D7C3F-377E-4D31-92CE-98C7058893CE}" type="datetimeFigureOut">
              <a:rPr lang="ar-QA" smtClean="0"/>
              <a:pPr/>
              <a:t>14/09/1437</a:t>
            </a:fld>
            <a:endParaRPr lang="ar-Q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Q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Q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Q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14392224-CCBC-4F16-9E8F-2F41E4446CB1}" type="slidenum">
              <a:rPr lang="ar-QA" smtClean="0"/>
              <a:pPr/>
              <a:t>‹#›</a:t>
            </a:fld>
            <a:endParaRPr lang="ar-QA"/>
          </a:p>
        </p:txBody>
      </p:sp>
    </p:spTree>
    <p:extLst>
      <p:ext uri="{BB962C8B-B14F-4D97-AF65-F5344CB8AC3E}">
        <p14:creationId xmlns="" xmlns:p14="http://schemas.microsoft.com/office/powerpoint/2010/main" val="12661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Q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392224-CCBC-4F16-9E8F-2F41E4446CB1}" type="slidenum">
              <a:rPr lang="ar-QA" smtClean="0"/>
              <a:pPr/>
              <a:t>21</a:t>
            </a:fld>
            <a:endParaRPr lang="ar-Q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Q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Q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6F6E7-F909-4A7F-AF4F-37241A06E1D6}" type="datetimeFigureOut">
              <a:rPr lang="ar-QA" smtClean="0">
                <a:solidFill>
                  <a:prstClr val="black">
                    <a:tint val="75000"/>
                  </a:prstClr>
                </a:solidFill>
              </a:rPr>
              <a:pPr/>
              <a:t>14/09/1437</a:t>
            </a:fld>
            <a:endParaRPr lang="ar-Q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Q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C7B0A-A8BA-41C9-837C-34D3216B9EBA}" type="slidenum">
              <a:rPr lang="ar-Q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Q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77685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Q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Q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6F6E7-F909-4A7F-AF4F-37241A06E1D6}" type="datetimeFigureOut">
              <a:rPr lang="ar-QA" smtClean="0">
                <a:solidFill>
                  <a:prstClr val="black">
                    <a:tint val="75000"/>
                  </a:prstClr>
                </a:solidFill>
              </a:rPr>
              <a:pPr/>
              <a:t>14/09/1437</a:t>
            </a:fld>
            <a:endParaRPr lang="ar-Q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Q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C7B0A-A8BA-41C9-837C-34D3216B9EBA}" type="slidenum">
              <a:rPr lang="ar-Q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Q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91567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Q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Q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6F6E7-F909-4A7F-AF4F-37241A06E1D6}" type="datetimeFigureOut">
              <a:rPr lang="ar-QA" smtClean="0">
                <a:solidFill>
                  <a:prstClr val="black">
                    <a:tint val="75000"/>
                  </a:prstClr>
                </a:solidFill>
              </a:rPr>
              <a:pPr/>
              <a:t>14/09/1437</a:t>
            </a:fld>
            <a:endParaRPr lang="ar-Q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Q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C7B0A-A8BA-41C9-837C-34D3216B9EBA}" type="slidenum">
              <a:rPr lang="ar-Q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Q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04263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Q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Q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6F6E7-F909-4A7F-AF4F-37241A06E1D6}" type="datetimeFigureOut">
              <a:rPr lang="ar-QA" smtClean="0">
                <a:solidFill>
                  <a:prstClr val="black">
                    <a:tint val="75000"/>
                  </a:prstClr>
                </a:solidFill>
              </a:rPr>
              <a:pPr/>
              <a:t>14/09/1437</a:t>
            </a:fld>
            <a:endParaRPr lang="ar-Q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Q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C7B0A-A8BA-41C9-837C-34D3216B9EBA}" type="slidenum">
              <a:rPr lang="ar-Q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Q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56647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Q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6F6E7-F909-4A7F-AF4F-37241A06E1D6}" type="datetimeFigureOut">
              <a:rPr lang="ar-QA" smtClean="0">
                <a:solidFill>
                  <a:prstClr val="black">
                    <a:tint val="75000"/>
                  </a:prstClr>
                </a:solidFill>
              </a:rPr>
              <a:pPr/>
              <a:t>14/09/1437</a:t>
            </a:fld>
            <a:endParaRPr lang="ar-Q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Q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C7B0A-A8BA-41C9-837C-34D3216B9EBA}" type="slidenum">
              <a:rPr lang="ar-Q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Q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70309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Q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Q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Q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6F6E7-F909-4A7F-AF4F-37241A06E1D6}" type="datetimeFigureOut">
              <a:rPr lang="ar-QA" smtClean="0">
                <a:solidFill>
                  <a:prstClr val="black">
                    <a:tint val="75000"/>
                  </a:prstClr>
                </a:solidFill>
              </a:rPr>
              <a:pPr/>
              <a:t>14/09/1437</a:t>
            </a:fld>
            <a:endParaRPr lang="ar-Q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Q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C7B0A-A8BA-41C9-837C-34D3216B9EBA}" type="slidenum">
              <a:rPr lang="ar-Q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Q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67580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Q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Q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Q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6F6E7-F909-4A7F-AF4F-37241A06E1D6}" type="datetimeFigureOut">
              <a:rPr lang="ar-QA" smtClean="0">
                <a:solidFill>
                  <a:prstClr val="black">
                    <a:tint val="75000"/>
                  </a:prstClr>
                </a:solidFill>
              </a:rPr>
              <a:pPr/>
              <a:t>14/09/1437</a:t>
            </a:fld>
            <a:endParaRPr lang="ar-Q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Q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C7B0A-A8BA-41C9-837C-34D3216B9EBA}" type="slidenum">
              <a:rPr lang="ar-Q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Q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36590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Q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6F6E7-F909-4A7F-AF4F-37241A06E1D6}" type="datetimeFigureOut">
              <a:rPr lang="ar-QA" smtClean="0">
                <a:solidFill>
                  <a:prstClr val="black">
                    <a:tint val="75000"/>
                  </a:prstClr>
                </a:solidFill>
              </a:rPr>
              <a:pPr/>
              <a:t>14/09/1437</a:t>
            </a:fld>
            <a:endParaRPr lang="ar-Q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Q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C7B0A-A8BA-41C9-837C-34D3216B9EBA}" type="slidenum">
              <a:rPr lang="ar-Q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Q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45812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6F6E7-F909-4A7F-AF4F-37241A06E1D6}" type="datetimeFigureOut">
              <a:rPr lang="ar-QA" smtClean="0">
                <a:solidFill>
                  <a:prstClr val="black">
                    <a:tint val="75000"/>
                  </a:prstClr>
                </a:solidFill>
              </a:rPr>
              <a:pPr/>
              <a:t>14/09/1437</a:t>
            </a:fld>
            <a:endParaRPr lang="ar-Q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Q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C7B0A-A8BA-41C9-837C-34D3216B9EBA}" type="slidenum">
              <a:rPr lang="ar-Q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Q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80170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Q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Q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6F6E7-F909-4A7F-AF4F-37241A06E1D6}" type="datetimeFigureOut">
              <a:rPr lang="ar-QA" smtClean="0">
                <a:solidFill>
                  <a:prstClr val="black">
                    <a:tint val="75000"/>
                  </a:prstClr>
                </a:solidFill>
              </a:rPr>
              <a:pPr/>
              <a:t>14/09/1437</a:t>
            </a:fld>
            <a:endParaRPr lang="ar-Q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Q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C7B0A-A8BA-41C9-837C-34D3216B9EBA}" type="slidenum">
              <a:rPr lang="ar-Q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Q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46554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Q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Q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6F6E7-F909-4A7F-AF4F-37241A06E1D6}" type="datetimeFigureOut">
              <a:rPr lang="ar-QA" smtClean="0">
                <a:solidFill>
                  <a:prstClr val="black">
                    <a:tint val="75000"/>
                  </a:prstClr>
                </a:solidFill>
              </a:rPr>
              <a:pPr/>
              <a:t>14/09/1437</a:t>
            </a:fld>
            <a:endParaRPr lang="ar-Q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Q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C7B0A-A8BA-41C9-837C-34D3216B9EBA}" type="slidenum">
              <a:rPr lang="ar-Q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Q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21248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Q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Q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fld id="{9E26F6E7-F909-4A7F-AF4F-37241A06E1D6}" type="datetimeFigureOut">
              <a:rPr lang="ar-QA" smtClean="0">
                <a:solidFill>
                  <a:prstClr val="black">
                    <a:tint val="75000"/>
                  </a:prstClr>
                </a:solidFill>
              </a:rPr>
              <a:pPr rtl="1"/>
              <a:t>14/09/1437</a:t>
            </a:fld>
            <a:endParaRPr lang="ar-Q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endParaRPr lang="ar-Q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fld id="{CE4C7B0A-A8BA-41C9-837C-34D3216B9EBA}" type="slidenum">
              <a:rPr lang="ar-QA" smtClean="0">
                <a:solidFill>
                  <a:prstClr val="black">
                    <a:tint val="75000"/>
                  </a:prstClr>
                </a:solidFill>
              </a:rPr>
              <a:pPr rtl="1"/>
              <a:t>‹#›</a:t>
            </a:fld>
            <a:endParaRPr lang="ar-Q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38647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Q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emf"/><Relationship Id="rId5" Type="http://schemas.openxmlformats.org/officeDocument/2006/relationships/image" Target="../media/image25.emf"/><Relationship Id="rId4" Type="http://schemas.openxmlformats.org/officeDocument/2006/relationships/image" Target="../media/image24.e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emf"/><Relationship Id="rId5" Type="http://schemas.openxmlformats.org/officeDocument/2006/relationships/image" Target="../media/image31.emf"/><Relationship Id="rId4" Type="http://schemas.openxmlformats.org/officeDocument/2006/relationships/image" Target="../media/image30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emf"/><Relationship Id="rId5" Type="http://schemas.openxmlformats.org/officeDocument/2006/relationships/image" Target="../media/image36.emf"/><Relationship Id="rId4" Type="http://schemas.openxmlformats.org/officeDocument/2006/relationships/image" Target="../media/image35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emf"/><Relationship Id="rId4" Type="http://schemas.openxmlformats.org/officeDocument/2006/relationships/image" Target="../media/image40.e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5.png"/><Relationship Id="rId7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m/url?sa=i&amp;rct=j&amp;q=&amp;esrc=s&amp;source=images&amp;cd=&amp;cad=rja&amp;uact=8&amp;ved=0CAcQjRxqFQoTCObLi9DY7cgCFUK4FAodY9cELg&amp;url=http://www.bionic3d.com/xenith-solar-car.html&amp;psig=AFQjCNGqqaqXTagjdvL7F9nWgoFI710OJg&amp;ust=1446413922160772" TargetMode="External"/><Relationship Id="rId5" Type="http://schemas.openxmlformats.org/officeDocument/2006/relationships/image" Target="../media/image6.jpeg"/><Relationship Id="rId4" Type="http://schemas.openxmlformats.org/officeDocument/2006/relationships/hyperlink" Target="http://www.google.com/url?sa=i&amp;rct=j&amp;q=&amp;esrc=s&amp;source=images&amp;cd=&amp;cad=rja&amp;uact=8&amp;ved=0CAcQjRxqFQoTCIfO4NTP7cgCFYE9FAodLw4MSA&amp;url=http://www.btrworlds.com/china-product/custom-made-12v-20ah-lifepo4-lithium-ion-1843038.html&amp;bvm=bv.106379543,d.d24&amp;psig=AFQjCNHb1GWIyr3o9jRlN1xIq3E4GbrcWg&amp;ust=1446411969596944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986464" y="6520259"/>
            <a:ext cx="762000" cy="365125"/>
          </a:xfrm>
        </p:spPr>
        <p:txBody>
          <a:bodyPr/>
          <a:lstStyle/>
          <a:p>
            <a:pPr algn="r"/>
            <a:fld id="{B6F15528-21DE-4FAA-801E-634DDDAF4B2B}" type="slidenum">
              <a:rPr lang="en-US" sz="1400" smtClean="0">
                <a:solidFill>
                  <a:prstClr val="black"/>
                </a:solidFill>
              </a:rPr>
              <a:pPr algn="r"/>
              <a:t>1</a:t>
            </a:fld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58080" y="629072"/>
            <a:ext cx="8534400" cy="2418928"/>
          </a:xfrm>
          <a:prstGeom prst="rect">
            <a:avLst/>
          </a:prstGeom>
        </p:spPr>
        <p:txBody>
          <a:bodyPr vert="horz" rtlCol="0" anchor="ctr">
            <a:normAutofit fontScale="70000" lnSpcReduction="2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3100" b="1" u="sng" dirty="0" smtClean="0">
                <a:solidFill>
                  <a:prstClr val="black"/>
                </a:solidFill>
                <a:cs typeface="Times New Roman" pitchFamily="18" charset="0"/>
              </a:rPr>
              <a:t>Department of </a:t>
            </a:r>
            <a:r>
              <a:rPr lang="en-US" sz="3100" b="1" u="sng" dirty="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  <a:t>Electrical Engineering</a:t>
            </a:r>
            <a:endParaRPr lang="en-US" sz="3100" b="1" u="sng" dirty="0">
              <a:solidFill>
                <a:prstClr val="black"/>
              </a:solidFill>
              <a:latin typeface="+mj-lt"/>
              <a:cs typeface="Times New Roman" pitchFamily="18" charset="0"/>
            </a:endParaRPr>
          </a:p>
          <a:p>
            <a:pPr algn="ctr">
              <a:spcBef>
                <a:spcPct val="0"/>
              </a:spcBef>
              <a:defRPr/>
            </a:pPr>
            <a:r>
              <a:rPr lang="en-US" sz="3100" b="1" u="sng" dirty="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  <a:t>Senior Design Project </a:t>
            </a:r>
            <a:r>
              <a:rPr lang="en-US" sz="3100" b="1" u="sng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ELEC </a:t>
            </a:r>
            <a:r>
              <a:rPr lang="en-US" sz="3100" b="1" u="sng" dirty="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  <a:t>499</a:t>
            </a:r>
            <a:endParaRPr lang="en-US" sz="3100" b="1" u="sng" dirty="0">
              <a:solidFill>
                <a:prstClr val="black"/>
              </a:solidFill>
              <a:latin typeface="+mj-lt"/>
              <a:cs typeface="Times New Roman" pitchFamily="18" charset="0"/>
            </a:endParaRPr>
          </a:p>
          <a:p>
            <a:pPr algn="ctr">
              <a:spcBef>
                <a:spcPct val="0"/>
              </a:spcBef>
              <a:defRPr/>
            </a:pPr>
            <a:r>
              <a:rPr lang="en-US" sz="5700" b="1" dirty="0" smtClean="0">
                <a:solidFill>
                  <a:srgbClr val="C00000"/>
                </a:solidFill>
                <a:latin typeface="+mj-lt"/>
              </a:rPr>
              <a:t>Qatar </a:t>
            </a:r>
            <a:r>
              <a:rPr lang="en-US" sz="5700" b="1" dirty="0">
                <a:solidFill>
                  <a:srgbClr val="C00000"/>
                </a:solidFill>
                <a:latin typeface="+mj-lt"/>
              </a:rPr>
              <a:t>University First Solar Car to Compete in the World Solar </a:t>
            </a:r>
            <a:r>
              <a:rPr lang="en-US" sz="5700" b="1" dirty="0" smtClean="0">
                <a:solidFill>
                  <a:srgbClr val="C00000"/>
                </a:solidFill>
                <a:latin typeface="+mj-lt"/>
              </a:rPr>
              <a:t>Challenge: Design of Energy Management System</a:t>
            </a:r>
            <a:endParaRPr lang="en-US" sz="5700" b="1" dirty="0">
              <a:solidFill>
                <a:srgbClr val="C0000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762000" y="3048000"/>
            <a:ext cx="7620000" cy="33528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65760" indent="-256032" algn="ctr">
              <a:lnSpc>
                <a:spcPct val="150000"/>
              </a:lnSpc>
              <a:spcBef>
                <a:spcPts val="400"/>
              </a:spcBef>
              <a:buSzPct val="68000"/>
              <a:defRPr/>
            </a:pPr>
            <a:r>
              <a:rPr lang="en-US" sz="2800" b="1" u="sng" dirty="0">
                <a:solidFill>
                  <a:prstClr val="black"/>
                </a:solidFill>
                <a:cs typeface="Times New Roman" pitchFamily="18" charset="0"/>
              </a:rPr>
              <a:t>Mariam El-Menshawy</a:t>
            </a:r>
            <a:r>
              <a:rPr lang="en-US" sz="2800" b="1" dirty="0">
                <a:solidFill>
                  <a:prstClr val="black"/>
                </a:solidFill>
                <a:cs typeface="Times New Roman" pitchFamily="18" charset="0"/>
              </a:rPr>
              <a:t>     </a:t>
            </a:r>
            <a:r>
              <a:rPr lang="en-US" sz="2800" b="1" u="sng" dirty="0">
                <a:solidFill>
                  <a:prstClr val="black"/>
                </a:solidFill>
                <a:cs typeface="Times New Roman" pitchFamily="18" charset="0"/>
              </a:rPr>
              <a:t>201105930</a:t>
            </a:r>
          </a:p>
          <a:p>
            <a:pPr marL="365760" indent="-256032" algn="ctr">
              <a:lnSpc>
                <a:spcPct val="150000"/>
              </a:lnSpc>
              <a:spcBef>
                <a:spcPts val="400"/>
              </a:spcBef>
              <a:buSzPct val="68000"/>
              <a:defRPr/>
            </a:pPr>
            <a:r>
              <a:rPr lang="en-US" sz="2800" b="1" u="sng" dirty="0">
                <a:solidFill>
                  <a:prstClr val="black"/>
                </a:solidFill>
                <a:cs typeface="Times New Roman" pitchFamily="18" charset="0"/>
              </a:rPr>
              <a:t>Mena </a:t>
            </a:r>
            <a:r>
              <a:rPr lang="en-US" sz="2800" b="1" u="sng" dirty="0" smtClean="0">
                <a:solidFill>
                  <a:prstClr val="black"/>
                </a:solidFill>
                <a:cs typeface="Times New Roman" pitchFamily="18" charset="0"/>
              </a:rPr>
              <a:t>El-Menshawy</a:t>
            </a:r>
            <a:r>
              <a:rPr lang="en-US" sz="2800" b="1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prstClr val="black"/>
                </a:solidFill>
                <a:cs typeface="Times New Roman" pitchFamily="18" charset="0"/>
              </a:rPr>
              <a:t>        </a:t>
            </a:r>
            <a:r>
              <a:rPr lang="en-US" sz="2800" b="1" u="sng" dirty="0" smtClean="0">
                <a:solidFill>
                  <a:prstClr val="black"/>
                </a:solidFill>
                <a:cs typeface="Times New Roman" pitchFamily="18" charset="0"/>
              </a:rPr>
              <a:t>201203675</a:t>
            </a:r>
            <a:endParaRPr lang="en-US" sz="2800" b="1" u="sng" dirty="0">
              <a:solidFill>
                <a:prstClr val="black"/>
              </a:solidFill>
              <a:cs typeface="Times New Roman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en-US" sz="2800" b="1" dirty="0" smtClean="0">
              <a:effectLst/>
              <a:latin typeface="+mj-lt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 smtClean="0">
                <a:effectLst/>
                <a:latin typeface="+mj-lt"/>
                <a:ea typeface="Calibri"/>
                <a:cs typeface="Times New Roman"/>
              </a:rPr>
              <a:t>Main Supervisor: Dr. Ahmed Massoud</a:t>
            </a:r>
            <a:endParaRPr lang="en-US" sz="2800" b="1" dirty="0">
              <a:latin typeface="+mj-lt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 smtClean="0">
                <a:effectLst/>
                <a:latin typeface="+mj-lt"/>
                <a:ea typeface="Calibri"/>
                <a:cs typeface="Times New Roman"/>
              </a:rPr>
              <a:t>Co- Supervisor: Prof. Adel Gastli</a:t>
            </a:r>
            <a:endParaRPr lang="en-US" sz="2800" b="1" dirty="0">
              <a:latin typeface="+mj-lt"/>
              <a:ea typeface="Calibri"/>
              <a:cs typeface="Times New Roman"/>
            </a:endParaRPr>
          </a:p>
          <a:p>
            <a:pPr algn="ctr" rtl="1"/>
            <a:endParaRPr lang="en-US" sz="2400" b="1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7" name="Date Placeholder 7"/>
          <p:cNvSpPr>
            <a:spLocks noGrp="1"/>
          </p:cNvSpPr>
          <p:nvPr>
            <p:ph type="dt" sz="half" idx="10"/>
          </p:nvPr>
        </p:nvSpPr>
        <p:spPr>
          <a:xfrm>
            <a:off x="107504" y="6520259"/>
            <a:ext cx="2133600" cy="365125"/>
          </a:xfrm>
        </p:spPr>
        <p:txBody>
          <a:bodyPr/>
          <a:lstStyle/>
          <a:p>
            <a:pPr algn="l"/>
            <a:fld id="{27F968D8-75AD-403F-AA43-F2EEEB5E7234}" type="datetime1">
              <a:rPr lang="en-US" sz="1400" smtClean="0">
                <a:solidFill>
                  <a:prstClr val="black"/>
                </a:solidFill>
              </a:rPr>
              <a:pPr algn="l"/>
              <a:t>6/19/2016</a:t>
            </a:fld>
            <a:endParaRPr lang="en-US" sz="1400" dirty="0">
              <a:solidFill>
                <a:prstClr val="black"/>
              </a:solidFill>
            </a:endParaRPr>
          </a:p>
        </p:txBody>
      </p:sp>
      <p:pic>
        <p:nvPicPr>
          <p:cNvPr id="8" name="Picture 7" descr="http://cse.qu.edu.qa/aiccsa2014/img/parallax-slider/QuEngineeringLogo.pn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58"/>
            <a:ext cx="2627784" cy="6709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3604410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>
          <a:xfrm>
            <a:off x="107504" y="6520259"/>
            <a:ext cx="2133600" cy="365125"/>
          </a:xfrm>
        </p:spPr>
        <p:txBody>
          <a:bodyPr/>
          <a:lstStyle/>
          <a:p>
            <a:pPr algn="l"/>
            <a:fld id="{27F968D8-75AD-403F-AA43-F2EEEB5E7234}" type="datetime1">
              <a:rPr lang="en-US" sz="1400" smtClean="0">
                <a:solidFill>
                  <a:prstClr val="black"/>
                </a:solidFill>
              </a:rPr>
              <a:pPr algn="l"/>
              <a:t>6/19/2016</a:t>
            </a:fld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986464" y="6520259"/>
            <a:ext cx="762000" cy="365125"/>
          </a:xfrm>
        </p:spPr>
        <p:txBody>
          <a:bodyPr/>
          <a:lstStyle/>
          <a:p>
            <a:pPr algn="r"/>
            <a:fld id="{B6F15528-21DE-4FAA-801E-634DDDAF4B2B}" type="slidenum">
              <a:rPr lang="en-US" sz="1400" smtClean="0">
                <a:solidFill>
                  <a:prstClr val="black"/>
                </a:solidFill>
              </a:rPr>
              <a:pPr algn="r"/>
              <a:t>10</a:t>
            </a:fld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52400" y="381000"/>
            <a:ext cx="8839200" cy="60960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R="0" lvl="0" algn="just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lang="en-GB" sz="2800" b="1" u="sng" dirty="0" smtClean="0">
                <a:solidFill>
                  <a:srgbClr val="C00000"/>
                </a:solidFill>
              </a:rPr>
              <a:t>PV Modeling:</a:t>
            </a:r>
          </a:p>
          <a:p>
            <a:pPr algn="ctr">
              <a:spcBef>
                <a:spcPts val="600"/>
              </a:spcBef>
              <a:defRPr/>
            </a:pPr>
            <a:r>
              <a:rPr lang="en-US" sz="2400" b="1" dirty="0" smtClean="0">
                <a:solidFill>
                  <a:srgbClr val="FF0000"/>
                </a:solidFill>
              </a:rPr>
              <a:t>Operating Temperature Effect</a:t>
            </a:r>
            <a:endParaRPr lang="en-GB" sz="2400" b="1" dirty="0" smtClean="0">
              <a:solidFill>
                <a:srgbClr val="FF0000"/>
              </a:solidFill>
            </a:endParaRPr>
          </a:p>
          <a:p>
            <a:pPr marR="0" lvl="0" algn="just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GB" sz="2800" b="1" u="sng" dirty="0" smtClean="0">
              <a:solidFill>
                <a:srgbClr val="C00000"/>
              </a:solidFill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/>
              <a:ea typeface="Calibri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/>
              <a:ea typeface="Calibri"/>
              <a:cs typeface="+mn-cs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1" y="1295400"/>
            <a:ext cx="9144000" cy="5624155"/>
            <a:chOff x="1" y="1295400"/>
            <a:chExt cx="9144000" cy="5624155"/>
          </a:xfrm>
        </p:grpSpPr>
        <p:sp>
          <p:nvSpPr>
            <p:cNvPr id="20" name="Rectangle 19"/>
            <p:cNvSpPr/>
            <p:nvPr/>
          </p:nvSpPr>
          <p:spPr>
            <a:xfrm>
              <a:off x="1" y="6150114"/>
              <a:ext cx="9144000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2200" b="1" dirty="0" smtClean="0"/>
                <a:t>P-V output characteristics with different values of operating Temperature at constant Insolation level of 1</a:t>
              </a:r>
              <a:r>
                <a:rPr lang="en-US" sz="2200" b="1" dirty="0" smtClean="0"/>
                <a:t> kW/m</a:t>
              </a:r>
              <a:r>
                <a:rPr lang="en-US" sz="2200" b="1" baseline="30000" dirty="0" smtClean="0"/>
                <a:t>2</a:t>
              </a:r>
              <a:r>
                <a:rPr lang="en-GB" sz="2200" b="1" dirty="0" smtClean="0"/>
                <a:t>.</a:t>
              </a:r>
              <a:endParaRPr lang="en-US" sz="2200" b="1" dirty="0" smtClean="0"/>
            </a:p>
          </p:txBody>
        </p:sp>
        <p:grpSp>
          <p:nvGrpSpPr>
            <p:cNvPr id="43" name="Group 42"/>
            <p:cNvGrpSpPr/>
            <p:nvPr/>
          </p:nvGrpSpPr>
          <p:grpSpPr>
            <a:xfrm>
              <a:off x="533400" y="1295400"/>
              <a:ext cx="8154000" cy="4878000"/>
              <a:chOff x="533400" y="1295400"/>
              <a:chExt cx="8154000" cy="4878000"/>
            </a:xfrm>
          </p:grpSpPr>
          <p:pic>
            <p:nvPicPr>
              <p:cNvPr id="22" name="Picture 21"/>
              <p:cNvPicPr/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 l="8498" r="8131"/>
              <a:stretch/>
            </p:blipFill>
            <p:spPr bwMode="auto">
              <a:xfrm>
                <a:off x="533400" y="1295400"/>
                <a:ext cx="8154000" cy="4878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xtLst>
                <a:ext uri="{53640926-AAD7-44D8-BBD7-CCE9431645EC}">
                  <a14:shadowObscured xmlns="" xmlns:a14="http://schemas.microsoft.com/office/drawing/2010/main"/>
                </a:ext>
              </a:extLst>
            </p:spPr>
          </p:pic>
          <p:grpSp>
            <p:nvGrpSpPr>
              <p:cNvPr id="59394" name="Group 230"/>
              <p:cNvGrpSpPr>
                <a:grpSpLocks/>
              </p:cNvGrpSpPr>
              <p:nvPr/>
            </p:nvGrpSpPr>
            <p:grpSpPr bwMode="auto">
              <a:xfrm>
                <a:off x="5627964" y="1676471"/>
                <a:ext cx="2906508" cy="3409559"/>
                <a:chOff x="0" y="-355"/>
                <a:chExt cx="13371" cy="17442"/>
              </a:xfrm>
            </p:grpSpPr>
            <p:pic>
              <p:nvPicPr>
                <p:cNvPr id="231" name="Picture 231"/>
                <p:cNvPicPr>
                  <a:picLocks noChangeAspect="1"/>
                </p:cNvPicPr>
                <p:nvPr/>
              </p:nvPicPr>
              <p:blipFill>
                <a:blip r:embed="rId3" cstate="print"/>
                <a:srcRect l="44289" t="34605" r="51746" b="29973"/>
                <a:stretch>
                  <a:fillRect/>
                </a:stretch>
              </p:blipFill>
              <p:spPr bwMode="auto">
                <a:xfrm>
                  <a:off x="10687" y="-355"/>
                  <a:ext cx="2684" cy="16023"/>
                </a:xfrm>
                <a:prstGeom prst="rect">
                  <a:avLst/>
                </a:prstGeom>
                <a:noFill/>
              </p:spPr>
            </p:pic>
            <p:cxnSp>
              <p:nvCxnSpPr>
                <p:cNvPr id="232" name="Straight Arrow Connector 232"/>
                <p:cNvCxnSpPr>
                  <a:cxnSpLocks noChangeShapeType="1"/>
                </p:cNvCxnSpPr>
                <p:nvPr/>
              </p:nvCxnSpPr>
              <p:spPr bwMode="auto">
                <a:xfrm flipH="1">
                  <a:off x="6279" y="598"/>
                  <a:ext cx="4648" cy="2393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arrow" w="med" len="med"/>
                </a:ln>
              </p:spPr>
            </p:cxnSp>
            <p:cxnSp>
              <p:nvCxnSpPr>
                <p:cNvPr id="233" name="Straight Arrow Connector 233"/>
                <p:cNvCxnSpPr>
                  <a:cxnSpLocks noChangeShapeType="1"/>
                </p:cNvCxnSpPr>
                <p:nvPr/>
              </p:nvCxnSpPr>
              <p:spPr bwMode="auto">
                <a:xfrm flipH="1">
                  <a:off x="6281" y="2194"/>
                  <a:ext cx="4659" cy="2327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arrow" w="med" len="med"/>
                </a:ln>
              </p:spPr>
            </p:cxnSp>
            <p:cxnSp>
              <p:nvCxnSpPr>
                <p:cNvPr id="234" name="Straight Arrow Connector 234"/>
                <p:cNvCxnSpPr>
                  <a:cxnSpLocks noChangeShapeType="1"/>
                </p:cNvCxnSpPr>
                <p:nvPr/>
              </p:nvCxnSpPr>
              <p:spPr bwMode="auto">
                <a:xfrm flipH="1">
                  <a:off x="5659" y="3789"/>
                  <a:ext cx="5268" cy="2482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arrow" w="med" len="med"/>
                </a:ln>
              </p:spPr>
            </p:cxnSp>
            <p:cxnSp>
              <p:nvCxnSpPr>
                <p:cNvPr id="235" name="Straight Arrow Connector 235"/>
                <p:cNvCxnSpPr>
                  <a:cxnSpLocks noChangeShapeType="1"/>
                </p:cNvCxnSpPr>
                <p:nvPr/>
              </p:nvCxnSpPr>
              <p:spPr bwMode="auto">
                <a:xfrm flipH="1">
                  <a:off x="5308" y="5102"/>
                  <a:ext cx="5609" cy="292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arrow" w="med" len="med"/>
                </a:ln>
              </p:spPr>
            </p:cxnSp>
            <p:cxnSp>
              <p:nvCxnSpPr>
                <p:cNvPr id="236" name="Straight Arrow Connector 236"/>
                <p:cNvCxnSpPr>
                  <a:cxnSpLocks noChangeShapeType="1"/>
                </p:cNvCxnSpPr>
                <p:nvPr/>
              </p:nvCxnSpPr>
              <p:spPr bwMode="auto">
                <a:xfrm flipH="1">
                  <a:off x="4833" y="6661"/>
                  <a:ext cx="6084" cy="2825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arrow" w="med" len="med"/>
                </a:ln>
              </p:spPr>
            </p:cxnSp>
            <p:cxnSp>
              <p:nvCxnSpPr>
                <p:cNvPr id="237" name="Straight Arrow Connector 237"/>
                <p:cNvCxnSpPr>
                  <a:cxnSpLocks noChangeShapeType="1"/>
                </p:cNvCxnSpPr>
                <p:nvPr/>
              </p:nvCxnSpPr>
              <p:spPr bwMode="auto">
                <a:xfrm flipH="1">
                  <a:off x="4092" y="8443"/>
                  <a:ext cx="6848" cy="2424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arrow" w="med" len="med"/>
                </a:ln>
              </p:spPr>
            </p:cxnSp>
            <p:cxnSp>
              <p:nvCxnSpPr>
                <p:cNvPr id="238" name="Straight Arrow Connector 238"/>
                <p:cNvCxnSpPr>
                  <a:cxnSpLocks noChangeShapeType="1"/>
                </p:cNvCxnSpPr>
                <p:nvPr/>
              </p:nvCxnSpPr>
              <p:spPr bwMode="auto">
                <a:xfrm flipH="1">
                  <a:off x="3394" y="9973"/>
                  <a:ext cx="7549" cy="2625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arrow" w="med" len="med"/>
                </a:ln>
              </p:spPr>
            </p:cxnSp>
            <p:cxnSp>
              <p:nvCxnSpPr>
                <p:cNvPr id="239" name="Straight Arrow Connector 239"/>
                <p:cNvCxnSpPr>
                  <a:cxnSpLocks noChangeShapeType="1"/>
                </p:cNvCxnSpPr>
                <p:nvPr/>
              </p:nvCxnSpPr>
              <p:spPr bwMode="auto">
                <a:xfrm flipH="1">
                  <a:off x="1524" y="11502"/>
                  <a:ext cx="9416" cy="265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arrow" w="med" len="med"/>
                </a:ln>
              </p:spPr>
            </p:cxnSp>
            <p:cxnSp>
              <p:nvCxnSpPr>
                <p:cNvPr id="240" name="Straight Arrow Connector 240"/>
                <p:cNvCxnSpPr>
                  <a:cxnSpLocks noChangeShapeType="1"/>
                </p:cNvCxnSpPr>
                <p:nvPr/>
              </p:nvCxnSpPr>
              <p:spPr bwMode="auto">
                <a:xfrm flipH="1">
                  <a:off x="659" y="13098"/>
                  <a:ext cx="10284" cy="2257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arrow" w="med" len="med"/>
                </a:ln>
              </p:spPr>
            </p:cxnSp>
            <p:cxnSp>
              <p:nvCxnSpPr>
                <p:cNvPr id="241" name="Straight Arrow Connector 241"/>
                <p:cNvCxnSpPr>
                  <a:cxnSpLocks noChangeShapeType="1"/>
                </p:cNvCxnSpPr>
                <p:nvPr/>
              </p:nvCxnSpPr>
              <p:spPr bwMode="auto">
                <a:xfrm flipH="1">
                  <a:off x="0" y="14627"/>
                  <a:ext cx="10888" cy="246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arrow" w="med" len="med"/>
                </a:ln>
              </p:spPr>
            </p:cxnSp>
          </p:grpSp>
        </p:grpSp>
      </p:grpSp>
    </p:spTree>
    <p:extLst>
      <p:ext uri="{BB962C8B-B14F-4D97-AF65-F5344CB8AC3E}">
        <p14:creationId xmlns="" xmlns:p14="http://schemas.microsoft.com/office/powerpoint/2010/main" val="546970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>
          <a:xfrm>
            <a:off x="107504" y="6520259"/>
            <a:ext cx="2133600" cy="365125"/>
          </a:xfrm>
        </p:spPr>
        <p:txBody>
          <a:bodyPr/>
          <a:lstStyle/>
          <a:p>
            <a:pPr algn="l"/>
            <a:fld id="{27F968D8-75AD-403F-AA43-F2EEEB5E7234}" type="datetime1">
              <a:rPr lang="en-US" sz="1400" smtClean="0">
                <a:solidFill>
                  <a:prstClr val="black"/>
                </a:solidFill>
              </a:rPr>
              <a:pPr algn="l"/>
              <a:t>6/19/2016</a:t>
            </a:fld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986464" y="6520259"/>
            <a:ext cx="762000" cy="365125"/>
          </a:xfrm>
        </p:spPr>
        <p:txBody>
          <a:bodyPr/>
          <a:lstStyle/>
          <a:p>
            <a:pPr algn="r"/>
            <a:fld id="{B6F15528-21DE-4FAA-801E-634DDDAF4B2B}" type="slidenum">
              <a:rPr lang="en-US" sz="1400" smtClean="0">
                <a:solidFill>
                  <a:prstClr val="black"/>
                </a:solidFill>
              </a:rPr>
              <a:pPr algn="r"/>
              <a:t>11</a:t>
            </a:fld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52400" y="381000"/>
            <a:ext cx="8839200" cy="61722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indent="0" algn="just">
              <a:spcBef>
                <a:spcPts val="600"/>
              </a:spcBef>
              <a:buFont typeface="Wingdings" pitchFamily="2" charset="2"/>
              <a:buChar char="v"/>
              <a:defRPr/>
            </a:pPr>
            <a:r>
              <a:rPr lang="en-GB" sz="3600" b="1" u="sng" dirty="0" smtClean="0">
                <a:solidFill>
                  <a:srgbClr val="C00000"/>
                </a:solidFill>
              </a:rPr>
              <a:t>Maximum Power Point Tracking: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/>
              <a:ea typeface="Calibri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/>
              <a:ea typeface="Calibri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144288" y="6198513"/>
            <a:ext cx="3266086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600" b="1" dirty="0" smtClean="0"/>
              <a:t>PV conversion system.</a:t>
            </a:r>
            <a:endParaRPr lang="en-US" sz="2600" b="1" dirty="0"/>
          </a:p>
        </p:txBody>
      </p:sp>
      <p:grpSp>
        <p:nvGrpSpPr>
          <p:cNvPr id="28" name="Group 27"/>
          <p:cNvGrpSpPr/>
          <p:nvPr/>
        </p:nvGrpSpPr>
        <p:grpSpPr>
          <a:xfrm>
            <a:off x="685800" y="1600200"/>
            <a:ext cx="8077200" cy="1210657"/>
            <a:chOff x="685800" y="1600200"/>
            <a:chExt cx="8077200" cy="1210657"/>
          </a:xfrm>
        </p:grpSpPr>
        <p:sp>
          <p:nvSpPr>
            <p:cNvPr id="13" name="Rounded Rectangle 12"/>
            <p:cNvSpPr/>
            <p:nvPr/>
          </p:nvSpPr>
          <p:spPr>
            <a:xfrm>
              <a:off x="685800" y="1753448"/>
              <a:ext cx="1524000" cy="750914"/>
            </a:xfrm>
            <a:prstGeom prst="roundRect">
              <a:avLst/>
            </a:prstGeom>
            <a:solidFill>
              <a:srgbClr val="4BACC6">
                <a:lumMod val="20000"/>
                <a:lumOff val="80000"/>
              </a:srgbClr>
            </a:solidFill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Calibri"/>
                  <a:cs typeface="Times New Roman"/>
                </a:rPr>
                <a:t>PV Array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3987800" y="1600200"/>
              <a:ext cx="1676400" cy="1210657"/>
            </a:xfrm>
            <a:prstGeom prst="roundRect">
              <a:avLst/>
            </a:prstGeom>
            <a:solidFill>
              <a:srgbClr val="FFFF00"/>
            </a:solidFill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Calibri"/>
                  <a:cs typeface="Times New Roman"/>
                </a:rPr>
                <a:t>DC/DC Converter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7442200" y="1707473"/>
              <a:ext cx="1320800" cy="796888"/>
            </a:xfrm>
            <a:prstGeom prst="roundRect">
              <a:avLst/>
            </a:prstGeom>
            <a:solidFill>
              <a:srgbClr val="4BACC6">
                <a:lumMod val="20000"/>
                <a:lumOff val="80000"/>
              </a:srgbClr>
            </a:solidFill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Calibri"/>
                  <a:cs typeface="Times New Roman"/>
                </a:rPr>
                <a:t>Battery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endParaRPr>
            </a:p>
          </p:txBody>
        </p:sp>
        <p:cxnSp>
          <p:nvCxnSpPr>
            <p:cNvPr id="19" name="Straight Connector 18"/>
            <p:cNvCxnSpPr/>
            <p:nvPr/>
          </p:nvCxnSpPr>
          <p:spPr>
            <a:xfrm>
              <a:off x="2209800" y="1937345"/>
              <a:ext cx="1778000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20" name="Straight Connector 19"/>
            <p:cNvCxnSpPr/>
            <p:nvPr/>
          </p:nvCxnSpPr>
          <p:spPr>
            <a:xfrm>
              <a:off x="2209800" y="2259165"/>
              <a:ext cx="1778000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21" name="Straight Connector 20"/>
            <p:cNvCxnSpPr/>
            <p:nvPr/>
          </p:nvCxnSpPr>
          <p:spPr>
            <a:xfrm>
              <a:off x="5664200" y="2274490"/>
              <a:ext cx="1778000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>
            <a:xfrm>
              <a:off x="5664200" y="1937345"/>
              <a:ext cx="1778000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</p:grpSp>
      <p:grpSp>
        <p:nvGrpSpPr>
          <p:cNvPr id="29" name="Group 28"/>
          <p:cNvGrpSpPr/>
          <p:nvPr/>
        </p:nvGrpSpPr>
        <p:grpSpPr>
          <a:xfrm>
            <a:off x="1028700" y="1937345"/>
            <a:ext cx="2819400" cy="2681836"/>
            <a:chOff x="1028700" y="1937345"/>
            <a:chExt cx="2819400" cy="2681836"/>
          </a:xfrm>
        </p:grpSpPr>
        <p:sp>
          <p:nvSpPr>
            <p:cNvPr id="17" name="Rounded Rectangle 16"/>
            <p:cNvSpPr/>
            <p:nvPr/>
          </p:nvSpPr>
          <p:spPr>
            <a:xfrm>
              <a:off x="1028700" y="3423848"/>
              <a:ext cx="2819400" cy="1195333"/>
            </a:xfrm>
            <a:prstGeom prst="roundRect">
              <a:avLst/>
            </a:prstGeom>
            <a:solidFill>
              <a:srgbClr val="EEECE1"/>
            </a:solidFill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Calibri"/>
                  <a:cs typeface="Times New Roman"/>
                </a:rPr>
                <a:t>Voltage &amp; Current Measurement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endParaRPr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>
              <a:off x="2349500" y="1937345"/>
              <a:ext cx="0" cy="1486503"/>
            </a:xfrm>
            <a:prstGeom prst="straightConnector1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tailEnd type="arrow"/>
            </a:ln>
            <a:effectLst/>
          </p:spPr>
        </p:cxnSp>
        <p:cxnSp>
          <p:nvCxnSpPr>
            <p:cNvPr id="24" name="Straight Arrow Connector 23"/>
            <p:cNvCxnSpPr/>
            <p:nvPr/>
          </p:nvCxnSpPr>
          <p:spPr>
            <a:xfrm>
              <a:off x="2743200" y="2274490"/>
              <a:ext cx="0" cy="1149358"/>
            </a:xfrm>
            <a:prstGeom prst="straightConnector1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tailEnd type="arrow"/>
            </a:ln>
            <a:effectLst/>
          </p:spPr>
        </p:cxnSp>
      </p:grpSp>
      <p:grpSp>
        <p:nvGrpSpPr>
          <p:cNvPr id="30" name="Group 29"/>
          <p:cNvGrpSpPr/>
          <p:nvPr/>
        </p:nvGrpSpPr>
        <p:grpSpPr>
          <a:xfrm>
            <a:off x="812800" y="4619181"/>
            <a:ext cx="6515100" cy="1302606"/>
            <a:chOff x="812800" y="4619181"/>
            <a:chExt cx="6515100" cy="1302606"/>
          </a:xfrm>
        </p:grpSpPr>
        <p:sp>
          <p:nvSpPr>
            <p:cNvPr id="18" name="Rounded Rectangle 17"/>
            <p:cNvSpPr/>
            <p:nvPr/>
          </p:nvSpPr>
          <p:spPr>
            <a:xfrm>
              <a:off x="812800" y="5186198"/>
              <a:ext cx="6515100" cy="735589"/>
            </a:xfrm>
            <a:prstGeom prst="roundRect">
              <a:avLst/>
            </a:prstGeom>
            <a:solidFill>
              <a:srgbClr val="EEECE1"/>
            </a:solidFill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Calibri"/>
                  <a:cs typeface="Times New Roman"/>
                </a:rPr>
                <a:t>MPPT Algorithm (P&amp;O) + Duty Cycle Adjustment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endParaRPr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>
              <a:off x="2044700" y="4634506"/>
              <a:ext cx="0" cy="551692"/>
            </a:xfrm>
            <a:prstGeom prst="straightConnector1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tailEnd type="arrow"/>
            </a:ln>
            <a:effectLst/>
          </p:spPr>
        </p:cxnSp>
        <p:cxnSp>
          <p:nvCxnSpPr>
            <p:cNvPr id="26" name="Straight Arrow Connector 25"/>
            <p:cNvCxnSpPr/>
            <p:nvPr/>
          </p:nvCxnSpPr>
          <p:spPr>
            <a:xfrm>
              <a:off x="2984500" y="4619181"/>
              <a:ext cx="0" cy="551692"/>
            </a:xfrm>
            <a:prstGeom prst="straightConnector1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tailEnd type="arrow"/>
            </a:ln>
            <a:effectLst/>
          </p:spPr>
        </p:cxnSp>
      </p:grpSp>
      <p:grpSp>
        <p:nvGrpSpPr>
          <p:cNvPr id="31" name="Group 30"/>
          <p:cNvGrpSpPr/>
          <p:nvPr/>
        </p:nvGrpSpPr>
        <p:grpSpPr>
          <a:xfrm>
            <a:off x="3987800" y="2804290"/>
            <a:ext cx="1765300" cy="2381908"/>
            <a:chOff x="3987800" y="2804290"/>
            <a:chExt cx="1765300" cy="2381908"/>
          </a:xfrm>
        </p:grpSpPr>
        <p:sp>
          <p:nvSpPr>
            <p:cNvPr id="16" name="Rounded Rectangle 15"/>
            <p:cNvSpPr/>
            <p:nvPr/>
          </p:nvSpPr>
          <p:spPr>
            <a:xfrm>
              <a:off x="3987800" y="3423848"/>
              <a:ext cx="1765300" cy="1210657"/>
            </a:xfrm>
            <a:prstGeom prst="roundRect">
              <a:avLst/>
            </a:prstGeom>
            <a:solidFill>
              <a:srgbClr val="EEECE1"/>
            </a:solidFill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Calibri"/>
                  <a:cs typeface="Times New Roman"/>
                </a:rPr>
                <a:t>PWM Generator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endParaRPr>
            </a:p>
          </p:txBody>
        </p:sp>
        <p:cxnSp>
          <p:nvCxnSpPr>
            <p:cNvPr id="27" name="Straight Arrow Connector 26"/>
            <p:cNvCxnSpPr/>
            <p:nvPr/>
          </p:nvCxnSpPr>
          <p:spPr>
            <a:xfrm flipV="1">
              <a:off x="4851400" y="4619181"/>
              <a:ext cx="0" cy="567017"/>
            </a:xfrm>
            <a:prstGeom prst="straightConnector1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tailEnd type="arrow"/>
            </a:ln>
            <a:effectLst/>
          </p:spPr>
        </p:cxnSp>
        <p:cxnSp>
          <p:nvCxnSpPr>
            <p:cNvPr id="12" name="Straight Arrow Connector 11"/>
            <p:cNvCxnSpPr/>
            <p:nvPr/>
          </p:nvCxnSpPr>
          <p:spPr>
            <a:xfrm flipV="1">
              <a:off x="4836885" y="2804290"/>
              <a:ext cx="0" cy="612991"/>
            </a:xfrm>
            <a:prstGeom prst="straightConnector1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tailEnd type="arrow"/>
            </a:ln>
            <a:effectLst/>
          </p:spPr>
        </p:cxnSp>
      </p:grpSp>
    </p:spTree>
    <p:extLst>
      <p:ext uri="{BB962C8B-B14F-4D97-AF65-F5344CB8AC3E}">
        <p14:creationId xmlns="" xmlns:p14="http://schemas.microsoft.com/office/powerpoint/2010/main" val="5469706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>
          <a:xfrm>
            <a:off x="107504" y="6520259"/>
            <a:ext cx="2133600" cy="365125"/>
          </a:xfrm>
        </p:spPr>
        <p:txBody>
          <a:bodyPr/>
          <a:lstStyle/>
          <a:p>
            <a:pPr algn="l"/>
            <a:fld id="{27F968D8-75AD-403F-AA43-F2EEEB5E7234}" type="datetime1">
              <a:rPr lang="en-US" sz="1400" smtClean="0">
                <a:solidFill>
                  <a:prstClr val="black"/>
                </a:solidFill>
              </a:rPr>
              <a:pPr algn="l"/>
              <a:t>6/19/2016</a:t>
            </a:fld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986464" y="6520259"/>
            <a:ext cx="762000" cy="365125"/>
          </a:xfrm>
        </p:spPr>
        <p:txBody>
          <a:bodyPr/>
          <a:lstStyle/>
          <a:p>
            <a:pPr algn="r"/>
            <a:fld id="{B6F15528-21DE-4FAA-801E-634DDDAF4B2B}" type="slidenum">
              <a:rPr lang="en-US" sz="1400" smtClean="0">
                <a:solidFill>
                  <a:prstClr val="black"/>
                </a:solidFill>
              </a:rPr>
              <a:pPr algn="r"/>
              <a:t>12</a:t>
            </a:fld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52400" y="152400"/>
            <a:ext cx="8839200" cy="6400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indent="0" algn="just">
              <a:spcBef>
                <a:spcPts val="600"/>
              </a:spcBef>
              <a:buFont typeface="Wingdings" pitchFamily="2" charset="2"/>
              <a:buChar char="v"/>
              <a:defRPr/>
            </a:pPr>
            <a:r>
              <a:rPr lang="en-GB" sz="3600" b="1" u="sng" dirty="0" smtClean="0">
                <a:solidFill>
                  <a:srgbClr val="C00000"/>
                </a:solidFill>
              </a:rPr>
              <a:t>Perturb &amp; Observe Technique: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/>
              <a:ea typeface="Calibri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/>
              <a:ea typeface="Calibri"/>
              <a:cs typeface="+mn-cs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81000" y="914400"/>
            <a:ext cx="8382000" cy="5715000"/>
            <a:chOff x="76201" y="152400"/>
            <a:chExt cx="9276697" cy="6248400"/>
          </a:xfrm>
        </p:grpSpPr>
        <p:pic>
          <p:nvPicPr>
            <p:cNvPr id="12" name="Picture 11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2635" r="8466" b="10757"/>
            <a:stretch>
              <a:fillRect/>
            </a:stretch>
          </p:blipFill>
          <p:spPr bwMode="auto">
            <a:xfrm>
              <a:off x="798997" y="152400"/>
              <a:ext cx="7911326" cy="55461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3" name="Straight Connector 12"/>
            <p:cNvCxnSpPr/>
            <p:nvPr/>
          </p:nvCxnSpPr>
          <p:spPr>
            <a:xfrm>
              <a:off x="864705" y="2039451"/>
              <a:ext cx="5874357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4" name="Straight Connector 13"/>
            <p:cNvCxnSpPr/>
            <p:nvPr/>
          </p:nvCxnSpPr>
          <p:spPr>
            <a:xfrm>
              <a:off x="864705" y="2763403"/>
              <a:ext cx="6084625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5" name="Straight Arrow Connector 14"/>
            <p:cNvCxnSpPr/>
            <p:nvPr/>
          </p:nvCxnSpPr>
          <p:spPr>
            <a:xfrm>
              <a:off x="6857338" y="2115154"/>
              <a:ext cx="197126" cy="553411"/>
            </a:xfrm>
            <a:prstGeom prst="straightConnector1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tailEnd type="arrow"/>
            </a:ln>
            <a:effectLst/>
          </p:spPr>
        </p:cxnSp>
        <p:cxnSp>
          <p:nvCxnSpPr>
            <p:cNvPr id="16" name="Straight Connector 15"/>
            <p:cNvCxnSpPr/>
            <p:nvPr/>
          </p:nvCxnSpPr>
          <p:spPr>
            <a:xfrm>
              <a:off x="3962400" y="2763403"/>
              <a:ext cx="0" cy="291712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7" name="Straight Connector 16"/>
            <p:cNvCxnSpPr/>
            <p:nvPr/>
          </p:nvCxnSpPr>
          <p:spPr>
            <a:xfrm>
              <a:off x="4820368" y="2043126"/>
              <a:ext cx="0" cy="3637397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8" name="Straight Connector 17"/>
            <p:cNvCxnSpPr/>
            <p:nvPr/>
          </p:nvCxnSpPr>
          <p:spPr>
            <a:xfrm>
              <a:off x="6949330" y="2763403"/>
              <a:ext cx="0" cy="291712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9" name="Straight Connector 18"/>
            <p:cNvCxnSpPr/>
            <p:nvPr/>
          </p:nvCxnSpPr>
          <p:spPr>
            <a:xfrm>
              <a:off x="6712779" y="2043126"/>
              <a:ext cx="0" cy="3637397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20" name="Straight Connector 19"/>
            <p:cNvCxnSpPr/>
            <p:nvPr/>
          </p:nvCxnSpPr>
          <p:spPr>
            <a:xfrm>
              <a:off x="6016266" y="1088760"/>
              <a:ext cx="0" cy="4591763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dash"/>
            </a:ln>
            <a:effectLst/>
          </p:spPr>
        </p:cxnSp>
        <p:sp>
          <p:nvSpPr>
            <p:cNvPr id="21" name="Flowchart: Connector 20"/>
            <p:cNvSpPr/>
            <p:nvPr/>
          </p:nvSpPr>
          <p:spPr>
            <a:xfrm>
              <a:off x="3913588" y="2727389"/>
              <a:ext cx="65709" cy="86431"/>
            </a:xfrm>
            <a:prstGeom prst="flowChartConnector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Flowchart: Connector 21"/>
            <p:cNvSpPr/>
            <p:nvPr/>
          </p:nvSpPr>
          <p:spPr>
            <a:xfrm>
              <a:off x="4780943" y="1989106"/>
              <a:ext cx="65709" cy="85233"/>
            </a:xfrm>
            <a:prstGeom prst="flowChartConnector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" name="Flowchart: Connector 22"/>
            <p:cNvSpPr/>
            <p:nvPr/>
          </p:nvSpPr>
          <p:spPr>
            <a:xfrm>
              <a:off x="6673353" y="2007113"/>
              <a:ext cx="65709" cy="85233"/>
            </a:xfrm>
            <a:prstGeom prst="flowChartConnector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" name="Flowchart: Connector 23"/>
            <p:cNvSpPr/>
            <p:nvPr/>
          </p:nvSpPr>
          <p:spPr>
            <a:xfrm>
              <a:off x="6909905" y="2727389"/>
              <a:ext cx="65709" cy="85233"/>
            </a:xfrm>
            <a:prstGeom prst="flowChartConnector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" name="Flowchart: Connector 24"/>
            <p:cNvSpPr/>
            <p:nvPr/>
          </p:nvSpPr>
          <p:spPr>
            <a:xfrm>
              <a:off x="5976841" y="1322851"/>
              <a:ext cx="65709" cy="85233"/>
            </a:xfrm>
            <a:prstGeom prst="flowChartConnector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cxnSp>
          <p:nvCxnSpPr>
            <p:cNvPr id="26" name="Straight Arrow Connector 25"/>
            <p:cNvCxnSpPr/>
            <p:nvPr/>
          </p:nvCxnSpPr>
          <p:spPr>
            <a:xfrm>
              <a:off x="6410519" y="1322850"/>
              <a:ext cx="657087" cy="0"/>
            </a:xfrm>
            <a:prstGeom prst="straightConnector1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tailEnd type="arrow"/>
            </a:ln>
            <a:effectLst/>
          </p:spPr>
        </p:cxnSp>
        <p:cxnSp>
          <p:nvCxnSpPr>
            <p:cNvPr id="27" name="Straight Arrow Connector 26"/>
            <p:cNvCxnSpPr/>
            <p:nvPr/>
          </p:nvCxnSpPr>
          <p:spPr>
            <a:xfrm flipH="1">
              <a:off x="5030636" y="1322850"/>
              <a:ext cx="643945" cy="0"/>
            </a:xfrm>
            <a:prstGeom prst="straightConnector1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tailEnd type="arrow"/>
            </a:ln>
            <a:effectLst/>
          </p:spPr>
        </p:cxnSp>
        <p:sp>
          <p:nvSpPr>
            <p:cNvPr id="28" name="Rectangle 27"/>
            <p:cNvSpPr/>
            <p:nvPr/>
          </p:nvSpPr>
          <p:spPr>
            <a:xfrm>
              <a:off x="6069446" y="781417"/>
              <a:ext cx="867355" cy="393135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1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Calibri"/>
                  <a:cs typeface="Times New Roman"/>
                </a:rPr>
                <a:t>P</a:t>
              </a:r>
              <a:r>
                <a:rPr kumimoji="0" lang="en-US" sz="2400" b="1" i="1" u="none" strike="noStrike" kern="0" cap="none" spc="0" normalizeH="0" baseline="-2500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Calibri"/>
                  <a:cs typeface="Times New Roman"/>
                </a:rPr>
                <a:t>max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7094459" y="692608"/>
              <a:ext cx="1419308" cy="594228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Calibri"/>
                  <a:cs typeface="Times New Roman"/>
                </a:rPr>
                <a:t>Region </a:t>
              </a:r>
              <a:r>
                <a:rPr kumimoji="0" lang="en-US" sz="2400" b="1" i="1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Calibri"/>
                  <a:cs typeface="Times New Roman"/>
                </a:rPr>
                <a:t>B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3671602" y="702790"/>
              <a:ext cx="1373312" cy="576221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Calibri"/>
                  <a:cs typeface="Times New Roman"/>
                </a:rPr>
                <a:t>Region </a:t>
              </a:r>
              <a:r>
                <a:rPr kumimoji="0" lang="en-US" sz="2400" b="1" i="1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Calibri"/>
                  <a:cs typeface="Times New Roman"/>
                </a:rPr>
                <a:t>A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3335352" y="2116854"/>
              <a:ext cx="538811" cy="551709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1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Calibri"/>
                  <a:cs typeface="Times New Roman"/>
                </a:rPr>
                <a:t>A</a:t>
              </a:r>
              <a:r>
                <a:rPr kumimoji="0" lang="en-US" sz="2400" b="1" i="1" u="none" strike="noStrike" kern="0" cap="none" spc="0" normalizeH="0" baseline="-2500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Calibri"/>
                  <a:cs typeface="Times New Roman"/>
                </a:rPr>
                <a:t>1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4176423" y="1408083"/>
              <a:ext cx="538811" cy="553965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1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Calibri"/>
                  <a:cs typeface="Times New Roman"/>
                </a:rPr>
                <a:t>A</a:t>
              </a:r>
              <a:r>
                <a:rPr kumimoji="0" lang="en-US" sz="2400" b="1" i="1" u="none" strike="noStrike" kern="0" cap="none" spc="0" normalizeH="0" baseline="-2500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Calibri"/>
                  <a:cs typeface="Times New Roman"/>
                </a:rPr>
                <a:t>2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6949791" y="1489062"/>
              <a:ext cx="538811" cy="607433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1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Calibri"/>
                  <a:cs typeface="Times New Roman"/>
                </a:rPr>
                <a:t>B</a:t>
              </a:r>
              <a:r>
                <a:rPr kumimoji="0" lang="en-US" sz="2400" b="1" i="1" u="none" strike="noStrike" kern="0" cap="none" spc="0" normalizeH="0" baseline="-2500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Calibri"/>
                  <a:cs typeface="Times New Roman"/>
                </a:rPr>
                <a:t>1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7107031" y="2475292"/>
              <a:ext cx="538811" cy="607433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1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Calibri"/>
                  <a:cs typeface="Times New Roman"/>
                </a:rPr>
                <a:t>B</a:t>
              </a:r>
              <a:r>
                <a:rPr kumimoji="0" lang="en-US" sz="2400" b="1" i="1" u="none" strike="noStrike" kern="0" cap="none" spc="0" normalizeH="0" baseline="-2500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Calibri"/>
                  <a:cs typeface="Times New Roman"/>
                </a:rPr>
                <a:t>2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endParaRPr>
            </a:p>
          </p:txBody>
        </p:sp>
        <p:cxnSp>
          <p:nvCxnSpPr>
            <p:cNvPr id="35" name="Straight Arrow Connector 34"/>
            <p:cNvCxnSpPr/>
            <p:nvPr/>
          </p:nvCxnSpPr>
          <p:spPr>
            <a:xfrm flipV="1">
              <a:off x="4018722" y="2187182"/>
              <a:ext cx="367969" cy="382947"/>
            </a:xfrm>
            <a:prstGeom prst="straightConnector1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tailEnd type="arrow"/>
            </a:ln>
            <a:effectLst/>
          </p:spPr>
        </p:cxnSp>
        <p:sp>
          <p:nvSpPr>
            <p:cNvPr id="36" name="Rectangle 35"/>
            <p:cNvSpPr/>
            <p:nvPr/>
          </p:nvSpPr>
          <p:spPr>
            <a:xfrm>
              <a:off x="6384235" y="5698530"/>
              <a:ext cx="525670" cy="70227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1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Calibri"/>
                  <a:cs typeface="Times New Roman"/>
                </a:rPr>
                <a:t>V</a:t>
              </a:r>
              <a:r>
                <a:rPr kumimoji="0" lang="en-US" sz="2400" b="1" i="1" u="none" strike="noStrike" kern="0" cap="none" spc="0" normalizeH="0" baseline="-2500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Calibri"/>
                  <a:cs typeface="Times New Roman"/>
                </a:rPr>
                <a:t>1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6804771" y="5698530"/>
              <a:ext cx="525670" cy="70227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1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Calibri"/>
                  <a:cs typeface="Times New Roman"/>
                </a:rPr>
                <a:t>V</a:t>
              </a:r>
              <a:r>
                <a:rPr kumimoji="0" lang="en-US" sz="2400" b="1" i="1" u="none" strike="noStrike" kern="0" cap="none" spc="0" normalizeH="0" baseline="-2500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Calibri"/>
                  <a:cs typeface="Times New Roman"/>
                </a:rPr>
                <a:t>2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7924799" y="5680523"/>
              <a:ext cx="1428099" cy="70227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1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Calibri"/>
                  <a:cs typeface="Times New Roman"/>
                </a:rPr>
                <a:t>V</a:t>
              </a:r>
              <a:r>
                <a:rPr kumimoji="0" lang="en-US" sz="2400" b="1" i="1" u="none" strike="noStrike" kern="0" cap="none" spc="0" normalizeH="0" baseline="-2500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Calibri"/>
                  <a:cs typeface="Times New Roman"/>
                </a:rPr>
                <a:t>PV</a:t>
              </a:r>
              <a:r>
                <a:rPr kumimoji="0" lang="en-US" sz="2400" b="1" i="1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Calibri"/>
                  <a:cs typeface="Times New Roman"/>
                </a:rPr>
                <a:t> </a:t>
              </a: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Calibri"/>
                  <a:cs typeface="Times New Roman"/>
                </a:rPr>
                <a:t>(V)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286469" y="2439279"/>
              <a:ext cx="525670" cy="70227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1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Calibri"/>
                  <a:cs typeface="Times New Roman"/>
                </a:rPr>
                <a:t>P</a:t>
              </a:r>
              <a:r>
                <a:rPr kumimoji="0" lang="en-US" sz="2400" b="1" i="1" u="none" strike="noStrike" kern="0" cap="none" spc="0" normalizeH="0" baseline="-2500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Calibri"/>
                  <a:cs typeface="Times New Roman"/>
                </a:rPr>
                <a:t>2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273327" y="1700995"/>
              <a:ext cx="525670" cy="70227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1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Calibri"/>
                  <a:cs typeface="Times New Roman"/>
                </a:rPr>
                <a:t>P</a:t>
              </a:r>
              <a:r>
                <a:rPr kumimoji="0" lang="en-US" sz="2400" b="1" i="1" u="none" strike="noStrike" kern="0" cap="none" spc="0" normalizeH="0" baseline="-2500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Calibri"/>
                  <a:cs typeface="Times New Roman"/>
                </a:rPr>
                <a:t>1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endParaRPr>
            </a:p>
          </p:txBody>
        </p:sp>
        <p:cxnSp>
          <p:nvCxnSpPr>
            <p:cNvPr id="41" name="Straight Arrow Connector 40"/>
            <p:cNvCxnSpPr/>
            <p:nvPr/>
          </p:nvCxnSpPr>
          <p:spPr>
            <a:xfrm flipV="1">
              <a:off x="838422" y="224428"/>
              <a:ext cx="0" cy="5456095"/>
            </a:xfrm>
            <a:prstGeom prst="straightConnector1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tailEnd type="arrow"/>
            </a:ln>
            <a:effectLst/>
          </p:spPr>
        </p:cxnSp>
        <p:cxnSp>
          <p:nvCxnSpPr>
            <p:cNvPr id="42" name="Straight Arrow Connector 41"/>
            <p:cNvCxnSpPr/>
            <p:nvPr/>
          </p:nvCxnSpPr>
          <p:spPr>
            <a:xfrm flipV="1">
              <a:off x="851564" y="5662516"/>
              <a:ext cx="8069027" cy="2"/>
            </a:xfrm>
            <a:prstGeom prst="straightConnector1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tailEnd type="arrow"/>
            </a:ln>
            <a:effectLst/>
          </p:spPr>
        </p:cxnSp>
        <p:sp>
          <p:nvSpPr>
            <p:cNvPr id="43" name="Rectangle 42"/>
            <p:cNvSpPr/>
            <p:nvPr/>
          </p:nvSpPr>
          <p:spPr>
            <a:xfrm>
              <a:off x="76201" y="511881"/>
              <a:ext cx="722796" cy="1134436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1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Calibri"/>
                  <a:cs typeface="Times New Roman"/>
                </a:rPr>
                <a:t>P</a:t>
              </a:r>
              <a:r>
                <a:rPr kumimoji="0" lang="en-US" sz="2400" b="1" i="1" u="none" strike="noStrike" kern="0" cap="none" spc="0" normalizeH="0" baseline="-2500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Calibri"/>
                  <a:cs typeface="Times New Roman"/>
                </a:rPr>
                <a:t>PV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endParaRPr>
            </a:p>
            <a:p>
              <a:pPr marL="0" marR="0" lvl="0" indent="0" algn="ctr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Calibri"/>
                  <a:cs typeface="Times New Roman"/>
                </a:rPr>
                <a:t>(W)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546970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>
          <a:xfrm>
            <a:off x="107504" y="6520259"/>
            <a:ext cx="2133600" cy="365125"/>
          </a:xfrm>
        </p:spPr>
        <p:txBody>
          <a:bodyPr/>
          <a:lstStyle/>
          <a:p>
            <a:pPr algn="l"/>
            <a:fld id="{27F968D8-75AD-403F-AA43-F2EEEB5E7234}" type="datetime1">
              <a:rPr lang="en-US" sz="1400" smtClean="0">
                <a:solidFill>
                  <a:prstClr val="black"/>
                </a:solidFill>
              </a:rPr>
              <a:pPr algn="l"/>
              <a:t>6/19/2016</a:t>
            </a:fld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986464" y="6520259"/>
            <a:ext cx="762000" cy="365125"/>
          </a:xfrm>
        </p:spPr>
        <p:txBody>
          <a:bodyPr/>
          <a:lstStyle/>
          <a:p>
            <a:pPr algn="r"/>
            <a:fld id="{B6F15528-21DE-4FAA-801E-634DDDAF4B2B}" type="slidenum">
              <a:rPr lang="en-US" sz="1400" smtClean="0">
                <a:solidFill>
                  <a:prstClr val="black"/>
                </a:solidFill>
              </a:rPr>
              <a:pPr algn="r"/>
              <a:t>13</a:t>
            </a:fld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52400" y="381000"/>
            <a:ext cx="8839200" cy="61722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algn="just">
              <a:spcBef>
                <a:spcPts val="600"/>
              </a:spcBef>
              <a:buFont typeface="Wingdings" pitchFamily="2" charset="2"/>
              <a:buChar char="v"/>
              <a:defRPr/>
            </a:pPr>
            <a:r>
              <a:rPr lang="en-GB" sz="3600" b="1" u="sng" dirty="0" smtClean="0">
                <a:solidFill>
                  <a:srgbClr val="C00000"/>
                </a:solidFill>
              </a:rPr>
              <a:t>Energy Storage System:</a:t>
            </a:r>
          </a:p>
          <a:p>
            <a:pPr algn="just"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en-GB" sz="2800" b="1" u="sng" dirty="0" smtClean="0">
                <a:solidFill>
                  <a:srgbClr val="C00000"/>
                </a:solidFill>
              </a:rPr>
              <a:t>Batteries:</a:t>
            </a:r>
          </a:p>
          <a:p>
            <a:pPr marL="360000" indent="-273600" algn="just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GB" sz="2200" dirty="0" smtClean="0"/>
              <a:t>There are four battery choices which are: Lithium ion (Li-Ion), Lithium polymer (Li-Po), Nickel metal hydride (Ni-MH), and Lead acid (Pb-Acid).</a:t>
            </a:r>
            <a:endParaRPr lang="en-US" sz="2200" dirty="0" smtClean="0"/>
          </a:p>
          <a:p>
            <a:pPr marL="360000" indent="-273600" algn="just">
              <a:spcBef>
                <a:spcPts val="600"/>
              </a:spcBef>
              <a:defRPr/>
            </a:pPr>
            <a:r>
              <a:rPr lang="en-GB" sz="2000" dirty="0" smtClean="0"/>
              <a:t>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/>
              <a:ea typeface="Calibri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/>
              <a:ea typeface="Calibri"/>
              <a:cs typeface="+mn-cs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981202" y="3524310"/>
          <a:ext cx="5486399" cy="914400"/>
        </p:xfrm>
        <a:graphic>
          <a:graphicData uri="http://schemas.openxmlformats.org/drawingml/2006/table">
            <a:tbl>
              <a:tblPr/>
              <a:tblGrid>
                <a:gridCol w="863535"/>
                <a:gridCol w="1436905"/>
                <a:gridCol w="1174951"/>
                <a:gridCol w="902004"/>
                <a:gridCol w="1109004"/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rgbClr val="FFFFFF"/>
                          </a:solidFill>
                          <a:latin typeface="Arial"/>
                          <a:cs typeface="Times New Roman"/>
                        </a:rPr>
                        <a:t>Li-ion</a:t>
                      </a:r>
                      <a:endParaRPr lang="en-US" sz="1600" dirty="0">
                        <a:latin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rgbClr val="FFFFFF"/>
                          </a:solidFill>
                          <a:latin typeface="Arial"/>
                          <a:cs typeface="Times New Roman"/>
                        </a:rPr>
                        <a:t>Li-Polymer</a:t>
                      </a:r>
                      <a:endParaRPr lang="en-US" sz="1600" dirty="0">
                        <a:latin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rgbClr val="FFFFFF"/>
                          </a:solidFill>
                          <a:latin typeface="Arial"/>
                          <a:cs typeface="Times New Roman"/>
                        </a:rPr>
                        <a:t>LiFePO4</a:t>
                      </a:r>
                      <a:endParaRPr lang="en-US" sz="1600" dirty="0">
                        <a:latin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rgbClr val="FFFFFF"/>
                          </a:solidFill>
                          <a:latin typeface="Arial"/>
                          <a:cs typeface="Times New Roman"/>
                        </a:rPr>
                        <a:t>Ni-MH</a:t>
                      </a:r>
                      <a:endParaRPr lang="en-US" sz="1600" dirty="0">
                        <a:latin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rgbClr val="FFFFFF"/>
                          </a:solidFill>
                          <a:latin typeface="Arial"/>
                          <a:cs typeface="Times New Roman"/>
                        </a:rPr>
                        <a:t>Pb-Acid</a:t>
                      </a:r>
                      <a:endParaRPr lang="en-US" sz="1600" dirty="0">
                        <a:latin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latin typeface="Arial"/>
                          <a:cs typeface="Times New Roman"/>
                        </a:rPr>
                        <a:t>20 kg</a:t>
                      </a:r>
                      <a:endParaRPr lang="en-US" sz="1600" dirty="0">
                        <a:latin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latin typeface="Arial"/>
                          <a:cs typeface="Times New Roman"/>
                        </a:rPr>
                        <a:t>20 kg</a:t>
                      </a:r>
                      <a:endParaRPr lang="en-US" sz="1600" dirty="0">
                        <a:latin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Arial"/>
                          <a:cs typeface="Times New Roman"/>
                        </a:rPr>
                        <a:t>40 kg</a:t>
                      </a:r>
                      <a:endParaRPr lang="en-US" sz="1600" dirty="0">
                        <a:latin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Arial"/>
                          <a:cs typeface="Times New Roman"/>
                        </a:rPr>
                        <a:t>70 kg</a:t>
                      </a:r>
                      <a:endParaRPr lang="en-US" sz="1600" dirty="0">
                        <a:latin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Arial"/>
                          <a:cs typeface="Times New Roman"/>
                        </a:rPr>
                        <a:t>125 kg</a:t>
                      </a:r>
                      <a:endParaRPr lang="en-US" sz="1600" dirty="0">
                        <a:latin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2813701" y="3048000"/>
            <a:ext cx="389189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200" b="1" dirty="0" smtClean="0">
                <a:solidFill>
                  <a:srgbClr val="FF0000"/>
                </a:solidFill>
              </a:rPr>
              <a:t>WSC battery weight limitations.</a:t>
            </a:r>
            <a:endParaRPr lang="en-US" sz="2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46970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>
          <a:xfrm>
            <a:off x="107504" y="6520259"/>
            <a:ext cx="2133600" cy="365125"/>
          </a:xfrm>
        </p:spPr>
        <p:txBody>
          <a:bodyPr/>
          <a:lstStyle/>
          <a:p>
            <a:pPr algn="l"/>
            <a:fld id="{27F968D8-75AD-403F-AA43-F2EEEB5E7234}" type="datetime1">
              <a:rPr lang="en-US" sz="1400" smtClean="0">
                <a:solidFill>
                  <a:prstClr val="black"/>
                </a:solidFill>
              </a:rPr>
              <a:pPr algn="l"/>
              <a:t>6/19/2016</a:t>
            </a:fld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986464" y="6520259"/>
            <a:ext cx="762000" cy="365125"/>
          </a:xfrm>
        </p:spPr>
        <p:txBody>
          <a:bodyPr/>
          <a:lstStyle/>
          <a:p>
            <a:pPr algn="r"/>
            <a:fld id="{B6F15528-21DE-4FAA-801E-634DDDAF4B2B}" type="slidenum">
              <a:rPr lang="en-US" sz="1400" smtClean="0">
                <a:solidFill>
                  <a:prstClr val="black"/>
                </a:solidFill>
              </a:rPr>
              <a:pPr algn="r"/>
              <a:t>14</a:t>
            </a:fld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52400" y="381000"/>
            <a:ext cx="8839200" cy="61722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algn="just"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en-GB" sz="2800" b="1" u="sng" dirty="0" smtClean="0">
                <a:solidFill>
                  <a:srgbClr val="C00000"/>
                </a:solidFill>
              </a:rPr>
              <a:t>Batteries:</a:t>
            </a:r>
          </a:p>
          <a:p>
            <a:pPr marL="360000" indent="-273600" algn="just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GB" sz="2200" dirty="0" smtClean="0"/>
              <a:t> Lithium ion (Li-ion) battery is the ideal choice to be used for the solar car    because of the following reasons: </a:t>
            </a:r>
          </a:p>
          <a:p>
            <a:pPr marL="360000" indent="-273600" algn="just">
              <a:spcBef>
                <a:spcPts val="600"/>
              </a:spcBef>
              <a:defRPr/>
            </a:pPr>
            <a:endParaRPr lang="en-GB" sz="2200" dirty="0" smtClean="0"/>
          </a:p>
          <a:p>
            <a:pPr lvl="0" indent="-360000">
              <a:spcBef>
                <a:spcPts val="600"/>
              </a:spcBef>
              <a:buFont typeface="Wingdings" pitchFamily="2" charset="2"/>
              <a:buChar char="ü"/>
            </a:pPr>
            <a:r>
              <a:rPr lang="en-GB" sz="2200" dirty="0" smtClean="0"/>
              <a:t>High energy density</a:t>
            </a:r>
            <a:endParaRPr lang="en-US" sz="2200" dirty="0" smtClean="0"/>
          </a:p>
          <a:p>
            <a:pPr lvl="0" indent="-360000">
              <a:spcBef>
                <a:spcPts val="600"/>
              </a:spcBef>
              <a:buFont typeface="Wingdings" pitchFamily="2" charset="2"/>
              <a:buChar char="ü"/>
            </a:pPr>
            <a:r>
              <a:rPr lang="en-GB" sz="2200" dirty="0" smtClean="0"/>
              <a:t>Fast &amp; efficient charging</a:t>
            </a:r>
            <a:endParaRPr lang="en-US" sz="2200" dirty="0" smtClean="0"/>
          </a:p>
          <a:p>
            <a:pPr lvl="0" indent="-360000">
              <a:spcBef>
                <a:spcPts val="600"/>
              </a:spcBef>
              <a:buFont typeface="Wingdings" pitchFamily="2" charset="2"/>
              <a:buChar char="ü"/>
            </a:pPr>
            <a:r>
              <a:rPr lang="en-GB" sz="2200" dirty="0" smtClean="0"/>
              <a:t>Relatively low self-discharge</a:t>
            </a:r>
            <a:endParaRPr lang="en-US" sz="2200" dirty="0" smtClean="0"/>
          </a:p>
          <a:p>
            <a:pPr lvl="0" indent="-360000">
              <a:spcBef>
                <a:spcPts val="600"/>
              </a:spcBef>
              <a:buFont typeface="Wingdings" pitchFamily="2" charset="2"/>
              <a:buChar char="ü"/>
            </a:pPr>
            <a:r>
              <a:rPr lang="en-GB" sz="2200" dirty="0" smtClean="0"/>
              <a:t>Extended cycle life</a:t>
            </a:r>
            <a:endParaRPr lang="en-US" sz="2200" dirty="0" smtClean="0"/>
          </a:p>
          <a:p>
            <a:pPr lvl="0" indent="-360000">
              <a:spcBef>
                <a:spcPts val="600"/>
              </a:spcBef>
              <a:buFont typeface="Wingdings" pitchFamily="2" charset="2"/>
              <a:buChar char="ü"/>
            </a:pPr>
            <a:r>
              <a:rPr lang="en-GB" sz="2200" dirty="0" smtClean="0"/>
              <a:t>Size &amp; Weight advantages</a:t>
            </a:r>
            <a:endParaRPr lang="en-US" sz="2200" dirty="0" smtClean="0"/>
          </a:p>
          <a:p>
            <a:pPr marL="360000" indent="-273600" algn="just">
              <a:spcBef>
                <a:spcPts val="600"/>
              </a:spcBef>
              <a:defRPr/>
            </a:pPr>
            <a:endParaRPr lang="en-GB" sz="2200" dirty="0" smtClean="0"/>
          </a:p>
          <a:p>
            <a:pPr marL="360000" indent="-273600" algn="just">
              <a:spcBef>
                <a:spcPts val="600"/>
              </a:spcBef>
              <a:defRPr/>
            </a:pPr>
            <a:endParaRPr lang="en-GB" sz="2000" dirty="0" smtClean="0"/>
          </a:p>
          <a:p>
            <a:pPr marL="360000" indent="-273600" algn="just">
              <a:spcBef>
                <a:spcPts val="600"/>
              </a:spcBef>
              <a:defRPr/>
            </a:pPr>
            <a:endParaRPr lang="en-GB" sz="2000" dirty="0" smtClean="0"/>
          </a:p>
          <a:p>
            <a:pPr marL="360000" indent="-273600" algn="just">
              <a:spcBef>
                <a:spcPts val="600"/>
              </a:spcBef>
              <a:defRPr/>
            </a:pPr>
            <a:endParaRPr lang="en-GB" sz="2000" dirty="0" smtClean="0"/>
          </a:p>
          <a:p>
            <a:pPr marL="360000" indent="-273600" algn="just">
              <a:spcBef>
                <a:spcPts val="600"/>
              </a:spcBef>
              <a:defRPr/>
            </a:pPr>
            <a:endParaRPr lang="en-GB" sz="2000" dirty="0" smtClean="0"/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/>
              <a:ea typeface="Calibri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/>
              <a:ea typeface="Calibri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46970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>
          <a:xfrm>
            <a:off x="107504" y="6520259"/>
            <a:ext cx="2133600" cy="365125"/>
          </a:xfrm>
        </p:spPr>
        <p:txBody>
          <a:bodyPr/>
          <a:lstStyle/>
          <a:p>
            <a:pPr algn="l"/>
            <a:fld id="{27F968D8-75AD-403F-AA43-F2EEEB5E7234}" type="datetime1">
              <a:rPr lang="en-US" sz="1400" smtClean="0">
                <a:solidFill>
                  <a:prstClr val="black"/>
                </a:solidFill>
              </a:rPr>
              <a:pPr algn="l"/>
              <a:t>6/19/2016</a:t>
            </a:fld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986464" y="6520259"/>
            <a:ext cx="762000" cy="365125"/>
          </a:xfrm>
        </p:spPr>
        <p:txBody>
          <a:bodyPr/>
          <a:lstStyle/>
          <a:p>
            <a:pPr algn="r"/>
            <a:fld id="{B6F15528-21DE-4FAA-801E-634DDDAF4B2B}" type="slidenum">
              <a:rPr lang="en-US" sz="1400" smtClean="0">
                <a:solidFill>
                  <a:prstClr val="black"/>
                </a:solidFill>
              </a:rPr>
              <a:pPr algn="r"/>
              <a:t>15</a:t>
            </a:fld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52400" y="381000"/>
            <a:ext cx="8839200" cy="61722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algn="just">
              <a:spcBef>
                <a:spcPts val="600"/>
              </a:spcBef>
              <a:buFont typeface="Wingdings" pitchFamily="2" charset="2"/>
              <a:buChar char="v"/>
              <a:defRPr/>
            </a:pPr>
            <a:r>
              <a:rPr lang="en-GB" sz="3600" b="1" u="sng" dirty="0" smtClean="0">
                <a:solidFill>
                  <a:srgbClr val="C00000"/>
                </a:solidFill>
              </a:rPr>
              <a:t>Energy Storage System: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/>
              <a:ea typeface="Calibri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/>
              <a:ea typeface="Calibri"/>
              <a:cs typeface="+mn-cs"/>
            </a:endParaRPr>
          </a:p>
        </p:txBody>
      </p:sp>
      <p:pic>
        <p:nvPicPr>
          <p:cNvPr id="30725" name="Picture 1" descr="How Ultracapacitors wor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295037"/>
            <a:ext cx="5504230" cy="52581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5469706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>
          <a:xfrm>
            <a:off x="107504" y="6520259"/>
            <a:ext cx="2133600" cy="365125"/>
          </a:xfrm>
        </p:spPr>
        <p:txBody>
          <a:bodyPr/>
          <a:lstStyle/>
          <a:p>
            <a:pPr algn="l"/>
            <a:fld id="{27F968D8-75AD-403F-AA43-F2EEEB5E7234}" type="datetime1">
              <a:rPr lang="en-US" sz="1400" smtClean="0">
                <a:solidFill>
                  <a:prstClr val="black"/>
                </a:solidFill>
              </a:rPr>
              <a:pPr algn="l"/>
              <a:t>6/19/2016</a:t>
            </a:fld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986464" y="6520259"/>
            <a:ext cx="762000" cy="365125"/>
          </a:xfrm>
        </p:spPr>
        <p:txBody>
          <a:bodyPr/>
          <a:lstStyle/>
          <a:p>
            <a:pPr algn="r"/>
            <a:fld id="{B6F15528-21DE-4FAA-801E-634DDDAF4B2B}" type="slidenum">
              <a:rPr lang="en-US" sz="1400" smtClean="0">
                <a:solidFill>
                  <a:prstClr val="black"/>
                </a:solidFill>
              </a:rPr>
              <a:pPr algn="r"/>
              <a:t>16</a:t>
            </a:fld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52400" y="0"/>
            <a:ext cx="8839200" cy="65532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indent="0" algn="just">
              <a:spcBef>
                <a:spcPts val="600"/>
              </a:spcBef>
              <a:buFont typeface="Wingdings" pitchFamily="2" charset="2"/>
              <a:buChar char="v"/>
              <a:defRPr/>
            </a:pPr>
            <a:r>
              <a:rPr lang="en-GB" sz="3600" b="1" u="sng" dirty="0" smtClean="0">
                <a:solidFill>
                  <a:srgbClr val="C00000"/>
                </a:solidFill>
              </a:rPr>
              <a:t>Energy Management: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/>
              <a:ea typeface="Calibri"/>
              <a:cs typeface="+mn-cs"/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304800" y="1215579"/>
            <a:ext cx="8605734" cy="4880421"/>
            <a:chOff x="304800" y="1215579"/>
            <a:chExt cx="8605734" cy="4880421"/>
          </a:xfrm>
        </p:grpSpPr>
        <p:grpSp>
          <p:nvGrpSpPr>
            <p:cNvPr id="48" name="Group 47"/>
            <p:cNvGrpSpPr/>
            <p:nvPr/>
          </p:nvGrpSpPr>
          <p:grpSpPr>
            <a:xfrm>
              <a:off x="304800" y="1215579"/>
              <a:ext cx="8605734" cy="4880421"/>
              <a:chOff x="762000" y="1780888"/>
              <a:chExt cx="7857409" cy="4162712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762000" y="1780888"/>
                <a:ext cx="7857409" cy="4042232"/>
                <a:chOff x="0" y="134889"/>
                <a:chExt cx="4686383" cy="2122536"/>
              </a:xfrm>
            </p:grpSpPr>
            <p:grpSp>
              <p:nvGrpSpPr>
                <p:cNvPr id="8" name="Group 4"/>
                <p:cNvGrpSpPr/>
                <p:nvPr/>
              </p:nvGrpSpPr>
              <p:grpSpPr>
                <a:xfrm>
                  <a:off x="0" y="134889"/>
                  <a:ext cx="4686383" cy="2122536"/>
                  <a:chOff x="0" y="134889"/>
                  <a:chExt cx="4686383" cy="2122536"/>
                </a:xfrm>
              </p:grpSpPr>
              <p:cxnSp>
                <p:nvCxnSpPr>
                  <p:cNvPr id="11" name="Straight Connector 10"/>
                  <p:cNvCxnSpPr/>
                  <p:nvPr/>
                </p:nvCxnSpPr>
                <p:spPr>
                  <a:xfrm>
                    <a:off x="2686050" y="1238250"/>
                    <a:ext cx="504825" cy="0"/>
                  </a:xfrm>
                  <a:prstGeom prst="line">
                    <a:avLst/>
                  </a:prstGeom>
                  <a:noFill/>
                  <a:ln w="3810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</p:cxnSp>
              <p:grpSp>
                <p:nvGrpSpPr>
                  <p:cNvPr id="12" name="Group 11"/>
                  <p:cNvGrpSpPr/>
                  <p:nvPr/>
                </p:nvGrpSpPr>
                <p:grpSpPr>
                  <a:xfrm>
                    <a:off x="0" y="134889"/>
                    <a:ext cx="4686383" cy="2122536"/>
                    <a:chOff x="0" y="134889"/>
                    <a:chExt cx="4686383" cy="2122536"/>
                  </a:xfrm>
                </p:grpSpPr>
                <p:sp>
                  <p:nvSpPr>
                    <p:cNvPr id="35" name="Rectangle 34"/>
                    <p:cNvSpPr/>
                    <p:nvPr/>
                  </p:nvSpPr>
                  <p:spPr>
                    <a:xfrm>
                      <a:off x="4191083" y="419100"/>
                      <a:ext cx="495300" cy="352425"/>
                    </a:xfrm>
                    <a:prstGeom prst="rect">
                      <a:avLst/>
                    </a:prstGeom>
                    <a:solidFill>
                      <a:sysClr val="window" lastClr="FFFFFF"/>
                    </a:solidFill>
                    <a:ln w="25400" cap="flat" cmpd="sng" algn="ctr">
                      <a:noFill/>
                      <a:prstDash val="solid"/>
                    </a:ln>
                    <a:effectLst/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1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libri"/>
                          <a:ea typeface="Calibri"/>
                          <a:cs typeface="Times New Roman"/>
                        </a:rPr>
                        <a:t>V</a:t>
                      </a:r>
                      <a:r>
                        <a:rPr kumimoji="0" lang="en-US" sz="2400" b="1" i="1" u="none" strike="noStrike" kern="0" cap="none" spc="0" normalizeH="0" baseline="-2500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libri"/>
                          <a:ea typeface="Calibri"/>
                          <a:cs typeface="Times New Roman"/>
                        </a:rPr>
                        <a:t>bus</a:t>
                      </a:r>
                      <a:endParaRPr kumimoji="0" lang="en-US" sz="2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libri"/>
                        <a:ea typeface="Calibri"/>
                        <a:cs typeface="Times New Roman"/>
                      </a:endParaRPr>
                    </a:p>
                  </p:txBody>
                </p:sp>
                <p:sp>
                  <p:nvSpPr>
                    <p:cNvPr id="42" name="Rectangle 41"/>
                    <p:cNvSpPr/>
                    <p:nvPr/>
                  </p:nvSpPr>
                  <p:spPr>
                    <a:xfrm>
                      <a:off x="2697232" y="1714291"/>
                      <a:ext cx="323850" cy="333375"/>
                    </a:xfrm>
                    <a:prstGeom prst="rect">
                      <a:avLst/>
                    </a:prstGeom>
                    <a:solidFill>
                      <a:sysClr val="window" lastClr="FFFFFF"/>
                    </a:solidFill>
                    <a:ln w="25400" cap="flat" cmpd="sng" algn="ctr">
                      <a:noFill/>
                      <a:prstDash val="solid"/>
                    </a:ln>
                    <a:effectLst/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1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libri"/>
                          <a:ea typeface="Calibri"/>
                          <a:cs typeface="Times New Roman"/>
                        </a:rPr>
                        <a:t>I</a:t>
                      </a:r>
                      <a:r>
                        <a:rPr kumimoji="0" lang="en-US" sz="2400" b="1" i="1" u="none" strike="noStrike" kern="0" cap="none" spc="0" normalizeH="0" baseline="-2500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libri"/>
                          <a:ea typeface="Calibri"/>
                          <a:cs typeface="Times New Roman"/>
                        </a:rPr>
                        <a:t>C</a:t>
                      </a:r>
                      <a:endParaRPr kumimoji="0" lang="en-US" sz="2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libri"/>
                        <a:ea typeface="Calibri"/>
                        <a:cs typeface="Times New Roman"/>
                      </a:endParaRPr>
                    </a:p>
                  </p:txBody>
                </p:sp>
                <p:sp>
                  <p:nvSpPr>
                    <p:cNvPr id="41" name="Rectangle 40"/>
                    <p:cNvSpPr/>
                    <p:nvPr/>
                  </p:nvSpPr>
                  <p:spPr>
                    <a:xfrm>
                      <a:off x="2697232" y="953955"/>
                      <a:ext cx="342900" cy="342900"/>
                    </a:xfrm>
                    <a:prstGeom prst="rect">
                      <a:avLst/>
                    </a:prstGeom>
                    <a:solidFill>
                      <a:sysClr val="window" lastClr="FFFFFF"/>
                    </a:solidFill>
                    <a:ln w="25400" cap="flat" cmpd="sng" algn="ctr">
                      <a:noFill/>
                      <a:prstDash val="solid"/>
                    </a:ln>
                    <a:effectLst/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1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libri"/>
                          <a:ea typeface="Calibri"/>
                          <a:cs typeface="Times New Roman"/>
                        </a:rPr>
                        <a:t>I</a:t>
                      </a:r>
                      <a:r>
                        <a:rPr kumimoji="0" lang="en-US" sz="2400" b="1" i="1" u="none" strike="noStrike" kern="0" cap="none" spc="0" normalizeH="0" baseline="-2500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libri"/>
                          <a:ea typeface="Calibri"/>
                          <a:cs typeface="Times New Roman"/>
                        </a:rPr>
                        <a:t>B</a:t>
                      </a:r>
                      <a:endParaRPr kumimoji="0" lang="en-US" sz="2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libri"/>
                        <a:ea typeface="Calibri"/>
                        <a:cs typeface="Times New Roman"/>
                      </a:endParaRPr>
                    </a:p>
                  </p:txBody>
                </p:sp>
                <p:sp>
                  <p:nvSpPr>
                    <p:cNvPr id="37" name="Rectangle 36"/>
                    <p:cNvSpPr/>
                    <p:nvPr/>
                  </p:nvSpPr>
                  <p:spPr>
                    <a:xfrm>
                      <a:off x="3444157" y="134889"/>
                      <a:ext cx="485775" cy="342900"/>
                    </a:xfrm>
                    <a:prstGeom prst="rect">
                      <a:avLst/>
                    </a:prstGeom>
                    <a:solidFill>
                      <a:sysClr val="window" lastClr="FFFFFF"/>
                    </a:solidFill>
                    <a:ln w="25400" cap="flat" cmpd="sng" algn="ctr">
                      <a:noFill/>
                      <a:prstDash val="solid"/>
                    </a:ln>
                    <a:effectLst/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1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libri"/>
                          <a:ea typeface="Calibri"/>
                          <a:cs typeface="Times New Roman"/>
                        </a:rPr>
                        <a:t>I</a:t>
                      </a:r>
                      <a:r>
                        <a:rPr kumimoji="0" lang="en-US" sz="2400" b="1" i="1" u="none" strike="noStrike" kern="0" cap="none" spc="0" normalizeH="0" baseline="-2500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libri"/>
                          <a:ea typeface="Calibri"/>
                          <a:cs typeface="Times New Roman"/>
                        </a:rPr>
                        <a:t>load</a:t>
                      </a:r>
                      <a:endParaRPr kumimoji="0" lang="en-US" sz="2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libri"/>
                        <a:ea typeface="Calibri"/>
                        <a:cs typeface="Times New Roman"/>
                      </a:endParaRPr>
                    </a:p>
                  </p:txBody>
                </p:sp>
                <p:sp>
                  <p:nvSpPr>
                    <p:cNvPr id="40" name="Rectangle 39"/>
                    <p:cNvSpPr/>
                    <p:nvPr/>
                  </p:nvSpPr>
                  <p:spPr>
                    <a:xfrm>
                      <a:off x="2614240" y="159492"/>
                      <a:ext cx="428625" cy="352425"/>
                    </a:xfrm>
                    <a:prstGeom prst="rect">
                      <a:avLst/>
                    </a:prstGeom>
                    <a:solidFill>
                      <a:sysClr val="window" lastClr="FFFFFF"/>
                    </a:solidFill>
                    <a:ln w="25400" cap="flat" cmpd="sng" algn="ctr">
                      <a:noFill/>
                      <a:prstDash val="solid"/>
                    </a:ln>
                    <a:effectLst/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1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libri"/>
                          <a:ea typeface="Calibri"/>
                          <a:cs typeface="Times New Roman"/>
                        </a:rPr>
                        <a:t>I</a:t>
                      </a:r>
                      <a:r>
                        <a:rPr kumimoji="0" lang="en-US" sz="2400" b="1" i="1" u="none" strike="noStrike" kern="0" cap="none" spc="0" normalizeH="0" baseline="-2500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libri"/>
                          <a:ea typeface="Calibri"/>
                          <a:cs typeface="Times New Roman"/>
                        </a:rPr>
                        <a:t>PV</a:t>
                      </a:r>
                      <a:endParaRPr kumimoji="0" lang="en-US" sz="2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libri"/>
                        <a:ea typeface="Calibri"/>
                        <a:cs typeface="Times New Roman"/>
                      </a:endParaRPr>
                    </a:p>
                  </p:txBody>
                </p:sp>
                <p:sp>
                  <p:nvSpPr>
                    <p:cNvPr id="13" name="Rounded Rectangle 12"/>
                    <p:cNvSpPr/>
                    <p:nvPr/>
                  </p:nvSpPr>
                  <p:spPr>
                    <a:xfrm>
                      <a:off x="180975" y="419100"/>
                      <a:ext cx="914400" cy="371475"/>
                    </a:xfrm>
                    <a:prstGeom prst="roundRect">
                      <a:avLst/>
                    </a:prstGeom>
                    <a:solidFill>
                      <a:srgbClr val="4BACC6">
                        <a:lumMod val="20000"/>
                        <a:lumOff val="80000"/>
                      </a:srgbClr>
                    </a:solidFill>
                    <a:ln w="25400" cap="flat" cmpd="sng" algn="ctr">
                      <a:solidFill>
                        <a:sysClr val="windowText" lastClr="000000"/>
                      </a:solidFill>
                      <a:prstDash val="solid"/>
                    </a:ln>
                    <a:effectLst/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libri"/>
                          <a:ea typeface="Calibri"/>
                          <a:cs typeface="Times New Roman"/>
                        </a:rPr>
                        <a:t>PV Array</a:t>
                      </a:r>
                      <a:endParaRPr kumimoji="0" lang="en-US" sz="2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libri"/>
                        <a:ea typeface="Calibri"/>
                        <a:cs typeface="Times New Roman"/>
                      </a:endParaRPr>
                    </a:p>
                  </p:txBody>
                </p:sp>
                <p:sp>
                  <p:nvSpPr>
                    <p:cNvPr id="14" name="Rounded Rectangle 13"/>
                    <p:cNvSpPr/>
                    <p:nvPr/>
                  </p:nvSpPr>
                  <p:spPr>
                    <a:xfrm>
                      <a:off x="180975" y="1152525"/>
                      <a:ext cx="914400" cy="371475"/>
                    </a:xfrm>
                    <a:prstGeom prst="roundRect">
                      <a:avLst/>
                    </a:prstGeom>
                    <a:solidFill>
                      <a:srgbClr val="4BACC6">
                        <a:lumMod val="20000"/>
                        <a:lumOff val="80000"/>
                      </a:srgbClr>
                    </a:solidFill>
                    <a:ln w="25400" cap="flat" cmpd="sng" algn="ctr">
                      <a:solidFill>
                        <a:sysClr val="windowText" lastClr="000000"/>
                      </a:solidFill>
                      <a:prstDash val="solid"/>
                    </a:ln>
                    <a:effectLst/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libri"/>
                          <a:ea typeface="Calibri"/>
                          <a:cs typeface="Times New Roman"/>
                        </a:rPr>
                        <a:t>Battery</a:t>
                      </a:r>
                      <a:endParaRPr kumimoji="0" lang="en-US" sz="2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libri"/>
                        <a:ea typeface="Calibri"/>
                        <a:cs typeface="Times New Roman"/>
                      </a:endParaRPr>
                    </a:p>
                  </p:txBody>
                </p:sp>
                <p:sp>
                  <p:nvSpPr>
                    <p:cNvPr id="15" name="Rounded Rectangle 14"/>
                    <p:cNvSpPr/>
                    <p:nvPr/>
                  </p:nvSpPr>
                  <p:spPr>
                    <a:xfrm>
                      <a:off x="0" y="1885950"/>
                      <a:ext cx="1362075" cy="371475"/>
                    </a:xfrm>
                    <a:prstGeom prst="roundRect">
                      <a:avLst/>
                    </a:prstGeom>
                    <a:solidFill>
                      <a:srgbClr val="4BACC6">
                        <a:lumMod val="20000"/>
                        <a:lumOff val="80000"/>
                      </a:srgbClr>
                    </a:solidFill>
                    <a:ln w="25400" cap="flat" cmpd="sng" algn="ctr">
                      <a:solidFill>
                        <a:sysClr val="windowText" lastClr="000000"/>
                      </a:solidFill>
                      <a:prstDash val="solid"/>
                    </a:ln>
                    <a:effectLst/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libri"/>
                          <a:ea typeface="Calibri"/>
                          <a:cs typeface="Times New Roman"/>
                        </a:rPr>
                        <a:t>Ultra-capacitor</a:t>
                      </a:r>
                      <a:endParaRPr kumimoji="0" lang="en-US" sz="2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libri"/>
                        <a:ea typeface="Calibri"/>
                        <a:cs typeface="Times New Roman"/>
                      </a:endParaRPr>
                    </a:p>
                  </p:txBody>
                </p:sp>
                <p:cxnSp>
                  <p:nvCxnSpPr>
                    <p:cNvPr id="19" name="Straight Connector 18"/>
                    <p:cNvCxnSpPr/>
                    <p:nvPr/>
                  </p:nvCxnSpPr>
                  <p:spPr>
                    <a:xfrm>
                      <a:off x="1095375" y="542925"/>
                      <a:ext cx="581025" cy="0"/>
                    </a:xfrm>
                    <a:prstGeom prst="line">
                      <a:avLst/>
                    </a:prstGeom>
                    <a:noFill/>
                    <a:ln w="38100" cap="flat" cmpd="sng" algn="ctr">
                      <a:solidFill>
                        <a:sysClr val="windowText" lastClr="000000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0" name="Straight Connector 19"/>
                    <p:cNvCxnSpPr/>
                    <p:nvPr/>
                  </p:nvCxnSpPr>
                  <p:spPr>
                    <a:xfrm>
                      <a:off x="1105633" y="685800"/>
                      <a:ext cx="570767" cy="0"/>
                    </a:xfrm>
                    <a:prstGeom prst="line">
                      <a:avLst/>
                    </a:prstGeom>
                    <a:noFill/>
                    <a:ln w="38100" cap="flat" cmpd="sng" algn="ctr">
                      <a:solidFill>
                        <a:sysClr val="windowText" lastClr="000000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1" name="Straight Connector 20"/>
                    <p:cNvCxnSpPr/>
                    <p:nvPr/>
                  </p:nvCxnSpPr>
                  <p:spPr>
                    <a:xfrm>
                      <a:off x="1105633" y="1238250"/>
                      <a:ext cx="570767" cy="0"/>
                    </a:xfrm>
                    <a:prstGeom prst="line">
                      <a:avLst/>
                    </a:prstGeom>
                    <a:noFill/>
                    <a:ln w="38100" cap="flat" cmpd="sng" algn="ctr">
                      <a:solidFill>
                        <a:sysClr val="windowText" lastClr="000000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2" name="Straight Connector 21"/>
                    <p:cNvCxnSpPr/>
                    <p:nvPr/>
                  </p:nvCxnSpPr>
                  <p:spPr>
                    <a:xfrm>
                      <a:off x="1095375" y="1381125"/>
                      <a:ext cx="581025" cy="0"/>
                    </a:xfrm>
                    <a:prstGeom prst="line">
                      <a:avLst/>
                    </a:prstGeom>
                    <a:noFill/>
                    <a:ln w="38100" cap="flat" cmpd="sng" algn="ctr">
                      <a:solidFill>
                        <a:sysClr val="windowText" lastClr="000000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3" name="Straight Connector 22"/>
                    <p:cNvCxnSpPr/>
                    <p:nvPr/>
                  </p:nvCxnSpPr>
                  <p:spPr>
                    <a:xfrm>
                      <a:off x="1362075" y="1981200"/>
                      <a:ext cx="314325" cy="0"/>
                    </a:xfrm>
                    <a:prstGeom prst="line">
                      <a:avLst/>
                    </a:prstGeom>
                    <a:noFill/>
                    <a:ln w="38100" cap="flat" cmpd="sng" algn="ctr">
                      <a:solidFill>
                        <a:sysClr val="windowText" lastClr="000000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4" name="Straight Connector 23"/>
                    <p:cNvCxnSpPr/>
                    <p:nvPr/>
                  </p:nvCxnSpPr>
                  <p:spPr>
                    <a:xfrm>
                      <a:off x="1354201" y="2152650"/>
                      <a:ext cx="322199" cy="0"/>
                    </a:xfrm>
                    <a:prstGeom prst="line">
                      <a:avLst/>
                    </a:prstGeom>
                    <a:noFill/>
                    <a:ln w="38100" cap="flat" cmpd="sng" algn="ctr">
                      <a:solidFill>
                        <a:sysClr val="windowText" lastClr="000000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5" name="Straight Connector 24"/>
                    <p:cNvCxnSpPr/>
                    <p:nvPr/>
                  </p:nvCxnSpPr>
                  <p:spPr>
                    <a:xfrm>
                      <a:off x="2686050" y="419100"/>
                      <a:ext cx="1466850" cy="0"/>
                    </a:xfrm>
                    <a:prstGeom prst="line">
                      <a:avLst/>
                    </a:prstGeom>
                    <a:noFill/>
                    <a:ln w="38100" cap="flat" cmpd="sng" algn="ctr">
                      <a:solidFill>
                        <a:sysClr val="windowText" lastClr="000000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6" name="Straight Connector 25"/>
                    <p:cNvCxnSpPr/>
                    <p:nvPr/>
                  </p:nvCxnSpPr>
                  <p:spPr>
                    <a:xfrm>
                      <a:off x="2686050" y="771525"/>
                      <a:ext cx="1466850" cy="0"/>
                    </a:xfrm>
                    <a:prstGeom prst="line">
                      <a:avLst/>
                    </a:prstGeom>
                    <a:noFill/>
                    <a:ln w="38100" cap="flat" cmpd="sng" algn="ctr">
                      <a:solidFill>
                        <a:sysClr val="windowText" lastClr="000000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7" name="Straight Connector 26"/>
                    <p:cNvCxnSpPr/>
                    <p:nvPr/>
                  </p:nvCxnSpPr>
                  <p:spPr>
                    <a:xfrm flipV="1">
                      <a:off x="3190875" y="419100"/>
                      <a:ext cx="0" cy="819150"/>
                    </a:xfrm>
                    <a:prstGeom prst="line">
                      <a:avLst/>
                    </a:prstGeom>
                    <a:noFill/>
                    <a:ln w="38100" cap="flat" cmpd="sng" algn="ctr">
                      <a:solidFill>
                        <a:sysClr val="windowText" lastClr="000000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8" name="Straight Connector 27"/>
                    <p:cNvCxnSpPr/>
                    <p:nvPr/>
                  </p:nvCxnSpPr>
                  <p:spPr>
                    <a:xfrm>
                      <a:off x="2686050" y="1390650"/>
                      <a:ext cx="733425" cy="0"/>
                    </a:xfrm>
                    <a:prstGeom prst="line">
                      <a:avLst/>
                    </a:prstGeom>
                    <a:noFill/>
                    <a:ln w="38100" cap="flat" cmpd="sng" algn="ctr">
                      <a:solidFill>
                        <a:sysClr val="windowText" lastClr="000000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9" name="Straight Connector 28"/>
                    <p:cNvCxnSpPr/>
                    <p:nvPr/>
                  </p:nvCxnSpPr>
                  <p:spPr>
                    <a:xfrm flipV="1">
                      <a:off x="3419475" y="771525"/>
                      <a:ext cx="0" cy="619125"/>
                    </a:xfrm>
                    <a:prstGeom prst="line">
                      <a:avLst/>
                    </a:prstGeom>
                    <a:noFill/>
                    <a:ln w="38100" cap="flat" cmpd="sng" algn="ctr">
                      <a:solidFill>
                        <a:sysClr val="windowText" lastClr="000000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0" name="Straight Connector 29"/>
                    <p:cNvCxnSpPr/>
                    <p:nvPr/>
                  </p:nvCxnSpPr>
                  <p:spPr>
                    <a:xfrm>
                      <a:off x="2686050" y="1986833"/>
                      <a:ext cx="904875" cy="0"/>
                    </a:xfrm>
                    <a:prstGeom prst="line">
                      <a:avLst/>
                    </a:prstGeom>
                    <a:noFill/>
                    <a:ln w="38100" cap="flat" cmpd="sng" algn="ctr">
                      <a:solidFill>
                        <a:sysClr val="windowText" lastClr="000000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1" name="Straight Connector 30"/>
                    <p:cNvCxnSpPr/>
                    <p:nvPr/>
                  </p:nvCxnSpPr>
                  <p:spPr>
                    <a:xfrm flipV="1">
                      <a:off x="3590925" y="419100"/>
                      <a:ext cx="0" cy="1562100"/>
                    </a:xfrm>
                    <a:prstGeom prst="line">
                      <a:avLst/>
                    </a:prstGeom>
                    <a:noFill/>
                    <a:ln w="38100" cap="flat" cmpd="sng" algn="ctr">
                      <a:solidFill>
                        <a:sysClr val="windowText" lastClr="000000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2" name="Straight Connector 31"/>
                    <p:cNvCxnSpPr/>
                    <p:nvPr/>
                  </p:nvCxnSpPr>
                  <p:spPr>
                    <a:xfrm>
                      <a:off x="2686050" y="2152650"/>
                      <a:ext cx="1123950" cy="0"/>
                    </a:xfrm>
                    <a:prstGeom prst="line">
                      <a:avLst/>
                    </a:prstGeom>
                    <a:noFill/>
                    <a:ln w="38100" cap="flat" cmpd="sng" algn="ctr">
                      <a:solidFill>
                        <a:sysClr val="windowText" lastClr="000000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3" name="Straight Connector 32"/>
                    <p:cNvCxnSpPr/>
                    <p:nvPr/>
                  </p:nvCxnSpPr>
                  <p:spPr>
                    <a:xfrm flipV="1">
                      <a:off x="3809048" y="771525"/>
                      <a:ext cx="0" cy="1371600"/>
                    </a:xfrm>
                    <a:prstGeom prst="line">
                      <a:avLst/>
                    </a:prstGeom>
                    <a:noFill/>
                    <a:ln w="38100" cap="flat" cmpd="sng" algn="ctr">
                      <a:solidFill>
                        <a:sysClr val="windowText" lastClr="000000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4" name="Straight Arrow Connector 33"/>
                    <p:cNvCxnSpPr/>
                    <p:nvPr/>
                  </p:nvCxnSpPr>
                  <p:spPr>
                    <a:xfrm flipV="1">
                      <a:off x="4210050" y="419100"/>
                      <a:ext cx="0" cy="352425"/>
                    </a:xfrm>
                    <a:prstGeom prst="straightConnector1">
                      <a:avLst/>
                    </a:prstGeom>
                    <a:noFill/>
                    <a:ln w="38100" cap="flat" cmpd="sng" algn="ctr">
                      <a:solidFill>
                        <a:sysClr val="windowText" lastClr="000000"/>
                      </a:solidFill>
                      <a:prstDash val="solid"/>
                      <a:tailEnd type="arrow"/>
                    </a:ln>
                    <a:effectLst/>
                  </p:spPr>
                </p:cxnSp>
                <p:cxnSp>
                  <p:nvCxnSpPr>
                    <p:cNvPr id="36" name="Straight Arrow Connector 35"/>
                    <p:cNvCxnSpPr/>
                    <p:nvPr/>
                  </p:nvCxnSpPr>
                  <p:spPr>
                    <a:xfrm>
                      <a:off x="2701426" y="419100"/>
                      <a:ext cx="314325" cy="0"/>
                    </a:xfrm>
                    <a:prstGeom prst="straightConnector1">
                      <a:avLst/>
                    </a:prstGeom>
                    <a:noFill/>
                    <a:ln w="38100" cap="flat" cmpd="sng" algn="ctr">
                      <a:solidFill>
                        <a:srgbClr val="FF0000"/>
                      </a:solidFill>
                      <a:prstDash val="solid"/>
                      <a:tailEnd type="arrow"/>
                    </a:ln>
                    <a:effectLst/>
                  </p:spPr>
                </p:cxnSp>
                <p:cxnSp>
                  <p:nvCxnSpPr>
                    <p:cNvPr id="43" name="Straight Arrow Connector 42"/>
                    <p:cNvCxnSpPr/>
                    <p:nvPr/>
                  </p:nvCxnSpPr>
                  <p:spPr>
                    <a:xfrm>
                      <a:off x="2672851" y="1238250"/>
                      <a:ext cx="371475" cy="0"/>
                    </a:xfrm>
                    <a:prstGeom prst="straightConnector1">
                      <a:avLst/>
                    </a:prstGeom>
                    <a:noFill/>
                    <a:ln w="38100" cap="flat" cmpd="sng" algn="ctr">
                      <a:solidFill>
                        <a:srgbClr val="FF0000"/>
                      </a:solidFill>
                      <a:prstDash val="solid"/>
                      <a:headEnd type="arrow"/>
                      <a:tailEnd type="arrow"/>
                    </a:ln>
                    <a:effectLst/>
                  </p:spPr>
                </p:cxnSp>
                <p:cxnSp>
                  <p:nvCxnSpPr>
                    <p:cNvPr id="44" name="Straight Arrow Connector 43"/>
                    <p:cNvCxnSpPr/>
                    <p:nvPr/>
                  </p:nvCxnSpPr>
                  <p:spPr>
                    <a:xfrm>
                      <a:off x="2686050" y="1986833"/>
                      <a:ext cx="371475" cy="0"/>
                    </a:xfrm>
                    <a:prstGeom prst="straightConnector1">
                      <a:avLst/>
                    </a:prstGeom>
                    <a:noFill/>
                    <a:ln w="38100" cap="flat" cmpd="sng" algn="ctr">
                      <a:solidFill>
                        <a:srgbClr val="FF0000"/>
                      </a:solidFill>
                      <a:prstDash val="solid"/>
                      <a:headEnd type="arrow"/>
                      <a:tailEnd type="arrow"/>
                    </a:ln>
                    <a:effectLst/>
                  </p:spPr>
                </p:cxnSp>
              </p:grpSp>
            </p:grpSp>
            <p:cxnSp>
              <p:nvCxnSpPr>
                <p:cNvPr id="9" name="Straight Arrow Connector 8"/>
                <p:cNvCxnSpPr/>
                <p:nvPr/>
              </p:nvCxnSpPr>
              <p:spPr>
                <a:xfrm>
                  <a:off x="3600450" y="419100"/>
                  <a:ext cx="314325" cy="0"/>
                </a:xfrm>
                <a:prstGeom prst="straightConnector1">
                  <a:avLst/>
                </a:prstGeom>
                <a:noFill/>
                <a:ln w="38100" cap="flat" cmpd="sng" algn="ctr">
                  <a:solidFill>
                    <a:srgbClr val="FF0000"/>
                  </a:solidFill>
                  <a:prstDash val="solid"/>
                  <a:tailEnd type="arrow"/>
                </a:ln>
                <a:effectLst/>
              </p:spPr>
            </p:cxnSp>
          </p:grpSp>
          <p:pic>
            <p:nvPicPr>
              <p:cNvPr id="45" name="Picture 44" descr="C:\Users\mariam\Downloads\2015-12-30 09.26.02.jpg"/>
              <p:cNvPicPr/>
              <p:nvPr/>
            </p:nvPicPr>
            <p:blipFill>
              <a:blip r:embed="rId2" cstate="print"/>
              <a:srcRect l="3070" r="1912"/>
              <a:stretch>
                <a:fillRect/>
              </a:stretch>
            </p:blipFill>
            <p:spPr bwMode="auto">
              <a:xfrm>
                <a:off x="3581401" y="2057400"/>
                <a:ext cx="1676400" cy="1143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6" name="Picture 45" descr="C:\Users\mariam\Downloads\2015-12-30 09.26.02.jpg"/>
              <p:cNvPicPr/>
              <p:nvPr/>
            </p:nvPicPr>
            <p:blipFill>
              <a:blip r:embed="rId2" cstate="print"/>
              <a:srcRect l="3070" r="1912"/>
              <a:stretch>
                <a:fillRect/>
              </a:stretch>
            </p:blipFill>
            <p:spPr bwMode="auto">
              <a:xfrm>
                <a:off x="3581400" y="3429000"/>
                <a:ext cx="1676400" cy="1143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7" name="Picture 46" descr="C:\Users\mariam\Downloads\2015-12-30 09.26.02.jpg"/>
              <p:cNvPicPr/>
              <p:nvPr/>
            </p:nvPicPr>
            <p:blipFill>
              <a:blip r:embed="rId2" cstate="print"/>
              <a:srcRect l="3070" r="1912"/>
              <a:stretch>
                <a:fillRect/>
              </a:stretch>
            </p:blipFill>
            <p:spPr bwMode="auto">
              <a:xfrm>
                <a:off x="3581400" y="4800600"/>
                <a:ext cx="1676400" cy="1143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49" name="Rectangle 48"/>
            <p:cNvSpPr/>
            <p:nvPr/>
          </p:nvSpPr>
          <p:spPr>
            <a:xfrm>
              <a:off x="2286000" y="1230868"/>
              <a:ext cx="38100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 smtClean="0"/>
                <a:t>Unidirectional Buck-Boost Converter</a:t>
              </a:r>
              <a:endParaRPr lang="ar-QA" dirty="0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2362200" y="2819400"/>
              <a:ext cx="38100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 smtClean="0"/>
                <a:t>Bidirectional Buck-Boost Converter</a:t>
              </a:r>
              <a:endParaRPr lang="ar-QA" dirty="0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2362200" y="4419600"/>
              <a:ext cx="38100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 smtClean="0"/>
                <a:t>Bidirectional Buck-Boost Converter</a:t>
              </a:r>
              <a:endParaRPr lang="ar-QA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5469706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>
          <a:xfrm>
            <a:off x="107504" y="6520259"/>
            <a:ext cx="2133600" cy="365125"/>
          </a:xfrm>
        </p:spPr>
        <p:txBody>
          <a:bodyPr/>
          <a:lstStyle/>
          <a:p>
            <a:pPr algn="l"/>
            <a:fld id="{27F968D8-75AD-403F-AA43-F2EEEB5E7234}" type="datetime1">
              <a:rPr lang="en-US" sz="1400" smtClean="0">
                <a:solidFill>
                  <a:prstClr val="black"/>
                </a:solidFill>
              </a:rPr>
              <a:pPr algn="l"/>
              <a:t>6/19/2016</a:t>
            </a:fld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986464" y="6520259"/>
            <a:ext cx="762000" cy="365125"/>
          </a:xfrm>
        </p:spPr>
        <p:txBody>
          <a:bodyPr/>
          <a:lstStyle/>
          <a:p>
            <a:pPr algn="r"/>
            <a:fld id="{B6F15528-21DE-4FAA-801E-634DDDAF4B2B}" type="slidenum">
              <a:rPr lang="en-US" sz="1400" smtClean="0">
                <a:solidFill>
                  <a:prstClr val="black"/>
                </a:solidFill>
              </a:rPr>
              <a:pPr algn="r"/>
              <a:t>17</a:t>
            </a:fld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52400" y="0"/>
            <a:ext cx="8839200" cy="65532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indent="0" algn="just">
              <a:spcBef>
                <a:spcPts val="600"/>
              </a:spcBef>
              <a:buFont typeface="Wingdings" pitchFamily="2" charset="2"/>
              <a:buChar char="v"/>
              <a:defRPr/>
            </a:pPr>
            <a:r>
              <a:rPr lang="en-GB" sz="3600" b="1" u="sng" dirty="0" smtClean="0">
                <a:solidFill>
                  <a:srgbClr val="C00000"/>
                </a:solidFill>
              </a:rPr>
              <a:t>Scenarios: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/>
              <a:ea typeface="Calibri"/>
              <a:cs typeface="+mn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72000" y="1600200"/>
            <a:ext cx="4500000" cy="4038600"/>
            <a:chOff x="76200" y="1600200"/>
            <a:chExt cx="4320000" cy="4038600"/>
          </a:xfrm>
        </p:grpSpPr>
        <p:pic>
          <p:nvPicPr>
            <p:cNvPr id="48" name="Picture 47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" y="1600200"/>
              <a:ext cx="4320000" cy="33528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" name="Rectangle 6"/>
            <p:cNvSpPr/>
            <p:nvPr/>
          </p:nvSpPr>
          <p:spPr>
            <a:xfrm>
              <a:off x="786415" y="5146357"/>
              <a:ext cx="3023585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600" b="1" dirty="0" smtClean="0"/>
                <a:t>Closed loop scheme.</a:t>
              </a:r>
              <a:endParaRPr lang="en-US" sz="2600" b="1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644000" y="1601400"/>
            <a:ext cx="4500000" cy="4037400"/>
            <a:chOff x="4648152" y="1601400"/>
            <a:chExt cx="4320000" cy="4037400"/>
          </a:xfrm>
        </p:grpSpPr>
        <p:pic>
          <p:nvPicPr>
            <p:cNvPr id="50" name="Picture 49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8152" y="1601400"/>
              <a:ext cx="4320000" cy="33516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Rectangle 7"/>
            <p:cNvSpPr/>
            <p:nvPr/>
          </p:nvSpPr>
          <p:spPr>
            <a:xfrm>
              <a:off x="5593370" y="5146357"/>
              <a:ext cx="2858476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600" b="1" dirty="0" smtClean="0"/>
                <a:t>Open loop scheme.</a:t>
              </a:r>
              <a:endParaRPr lang="en-US" sz="2600" b="1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546970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>
          <a:xfrm>
            <a:off x="35496" y="-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4400" b="1" i="0" u="sng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Times New Roman" pitchFamily="18" charset="0"/>
              </a:rPr>
              <a:t>Outline:</a:t>
            </a:r>
            <a:endParaRPr kumimoji="0" lang="en-US" sz="4400" b="1" i="0" u="sng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Times New Roman" pitchFamily="18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81000" y="885528"/>
            <a:ext cx="8686800" cy="5896272"/>
          </a:xfrm>
          <a:prstGeom prst="rect">
            <a:avLst/>
          </a:prstGeom>
        </p:spPr>
        <p:txBody>
          <a:bodyPr vert="horz">
            <a:normAutofit fontScale="70000" lnSpcReduction="20000"/>
          </a:bodyPr>
          <a:lstStyle/>
          <a:p>
            <a:pPr marL="274320" lvl="0" indent="-216000" rtl="0">
              <a:lnSpc>
                <a:spcPct val="120000"/>
              </a:lnSpc>
              <a:spcBef>
                <a:spcPct val="20000"/>
              </a:spcBef>
              <a:buSzPct val="95000"/>
              <a:buFont typeface="Wingdings 2"/>
              <a:buChar char=""/>
              <a:defRPr/>
            </a:pPr>
            <a:r>
              <a:rPr lang="en-US" sz="5400" b="1" dirty="0" smtClean="0">
                <a:solidFill>
                  <a:schemeClr val="bg1">
                    <a:lumMod val="85000"/>
                  </a:schemeClr>
                </a:solidFill>
                <a:cs typeface="Times New Roman" pitchFamily="18" charset="0"/>
              </a:rPr>
              <a:t>Background &amp; Problem Definition</a:t>
            </a:r>
          </a:p>
          <a:p>
            <a:pPr marL="274320" indent="-216000">
              <a:lnSpc>
                <a:spcPct val="120000"/>
              </a:lnSpc>
              <a:spcBef>
                <a:spcPct val="20000"/>
              </a:spcBef>
              <a:buSzPct val="95000"/>
              <a:buFont typeface="Wingdings 2"/>
              <a:buChar char=""/>
              <a:defRPr/>
            </a:pPr>
            <a:r>
              <a:rPr lang="en-US" sz="5400" b="1" dirty="0" smtClean="0">
                <a:solidFill>
                  <a:schemeClr val="bg1">
                    <a:lumMod val="85000"/>
                  </a:schemeClr>
                </a:solidFill>
                <a:cs typeface="Times New Roman" pitchFamily="18" charset="0"/>
              </a:rPr>
              <a:t>Objectives</a:t>
            </a:r>
          </a:p>
          <a:p>
            <a:pPr marL="274320" marR="0" lvl="0" indent="-216000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SzPct val="95000"/>
              <a:buFont typeface="Wingdings 2"/>
              <a:buChar char=""/>
              <a:tabLst/>
              <a:defRPr/>
            </a:pPr>
            <a:r>
              <a:rPr lang="en-US" sz="5400" b="1" dirty="0" smtClean="0">
                <a:solidFill>
                  <a:schemeClr val="bg1">
                    <a:lumMod val="85000"/>
                  </a:schemeClr>
                </a:solidFill>
                <a:cs typeface="Times New Roman" pitchFamily="18" charset="0"/>
              </a:rPr>
              <a:t>Main Electrical Components of Solar Car</a:t>
            </a:r>
          </a:p>
          <a:p>
            <a:pPr marL="274320" marR="0" lvl="0" indent="-216000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SzPct val="95000"/>
              <a:buFont typeface="Wingdings 2"/>
              <a:buChar char=""/>
              <a:tabLst/>
              <a:defRPr/>
            </a:pPr>
            <a:r>
              <a:rPr lang="en-US" sz="5400" b="1" dirty="0" smtClean="0">
                <a:cs typeface="Times New Roman" pitchFamily="18" charset="0"/>
              </a:rPr>
              <a:t>Practical Results</a:t>
            </a:r>
          </a:p>
          <a:p>
            <a:pPr marL="274320" marR="0" lvl="0" indent="-216000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SzPct val="95000"/>
              <a:buFont typeface="Wingdings 2"/>
              <a:buChar char=""/>
              <a:tabLst/>
              <a:defRPr/>
            </a:pPr>
            <a:r>
              <a:rPr lang="en-US" sz="5400" b="1" dirty="0" smtClean="0">
                <a:solidFill>
                  <a:schemeClr val="bg1">
                    <a:lumMod val="85000"/>
                  </a:schemeClr>
                </a:solidFill>
                <a:cs typeface="Times New Roman" pitchFamily="18" charset="0"/>
              </a:rPr>
              <a:t>Conclusion</a:t>
            </a:r>
          </a:p>
          <a:p>
            <a:pPr marL="274320" marR="0" lvl="0" indent="-216000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SzPct val="95000"/>
              <a:buFont typeface="Wingdings 2"/>
              <a:buChar char=""/>
              <a:tabLst/>
              <a:defRPr/>
            </a:pPr>
            <a:r>
              <a:rPr lang="en-US" sz="5400" b="1" dirty="0" smtClean="0">
                <a:solidFill>
                  <a:schemeClr val="bg1">
                    <a:lumMod val="85000"/>
                  </a:schemeClr>
                </a:solidFill>
                <a:cs typeface="Times New Roman" pitchFamily="18" charset="0"/>
              </a:rPr>
              <a:t>Future Work</a:t>
            </a:r>
          </a:p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4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itchFamily="18" charset="0"/>
              </a:rPr>
              <a:t>	</a:t>
            </a:r>
            <a:endParaRPr kumimoji="0" lang="en-GB" sz="44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Times New Roman" pitchFamily="18" charset="0"/>
            </a:endParaRPr>
          </a:p>
          <a:p>
            <a:pPr marL="274320" marR="0" lvl="0" indent="-274320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en-GB" sz="44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Times New Roman" pitchFamily="18" charset="0"/>
            </a:endParaRPr>
          </a:p>
          <a:p>
            <a:pPr marL="274320" marR="0" lvl="0" indent="-274320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en-US" sz="4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Times New Roman" pitchFamily="18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34144" y="6520259"/>
            <a:ext cx="2133600" cy="365125"/>
          </a:xfrm>
        </p:spPr>
        <p:txBody>
          <a:bodyPr/>
          <a:lstStyle/>
          <a:p>
            <a:pPr algn="l"/>
            <a:fld id="{CE97D84F-F61F-4EC7-9483-8EE3DA59691D}" type="datetime1">
              <a:rPr lang="en-US" sz="1400" smtClean="0">
                <a:solidFill>
                  <a:schemeClr val="tx1"/>
                </a:solidFill>
              </a:rPr>
              <a:pPr algn="l"/>
              <a:t>6/19/2016</a:t>
            </a:fld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986464" y="6520259"/>
            <a:ext cx="762000" cy="365125"/>
          </a:xfrm>
        </p:spPr>
        <p:txBody>
          <a:bodyPr/>
          <a:lstStyle/>
          <a:p>
            <a:pPr algn="r"/>
            <a:fld id="{B6F15528-21DE-4FAA-801E-634DDDAF4B2B}" type="slidenum">
              <a:rPr lang="en-US" sz="1400" smtClean="0">
                <a:solidFill>
                  <a:schemeClr val="tx1"/>
                </a:solidFill>
              </a:rPr>
              <a:pPr algn="r"/>
              <a:t>18</a:t>
            </a:fld>
            <a:endParaRPr lang="en-US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>
          <a:xfrm>
            <a:off x="107504" y="6520259"/>
            <a:ext cx="2133600" cy="365125"/>
          </a:xfrm>
        </p:spPr>
        <p:txBody>
          <a:bodyPr/>
          <a:lstStyle/>
          <a:p>
            <a:pPr algn="l"/>
            <a:fld id="{27F968D8-75AD-403F-AA43-F2EEEB5E7234}" type="datetime1">
              <a:rPr lang="en-US" sz="1400" smtClean="0">
                <a:solidFill>
                  <a:prstClr val="black"/>
                </a:solidFill>
              </a:rPr>
              <a:pPr algn="l"/>
              <a:t>6/19/2016</a:t>
            </a:fld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986464" y="6520259"/>
            <a:ext cx="762000" cy="365125"/>
          </a:xfrm>
        </p:spPr>
        <p:txBody>
          <a:bodyPr/>
          <a:lstStyle/>
          <a:p>
            <a:pPr algn="r"/>
            <a:fld id="{B6F15528-21DE-4FAA-801E-634DDDAF4B2B}" type="slidenum">
              <a:rPr lang="en-US" sz="1400" smtClean="0">
                <a:solidFill>
                  <a:prstClr val="black"/>
                </a:solidFill>
              </a:rPr>
              <a:pPr algn="r"/>
              <a:t>19</a:t>
            </a:fld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52400" y="0"/>
            <a:ext cx="8839200" cy="65532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indent="0" algn="just">
              <a:spcBef>
                <a:spcPts val="600"/>
              </a:spcBef>
              <a:buFont typeface="Wingdings" pitchFamily="2" charset="2"/>
              <a:buChar char="Ø"/>
              <a:defRPr/>
            </a:pPr>
            <a:r>
              <a:rPr lang="en-GB" sz="4000" b="1" u="sng" dirty="0" smtClean="0">
                <a:solidFill>
                  <a:srgbClr val="C00000"/>
                </a:solidFill>
              </a:rPr>
              <a:t>Practical Results: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/>
              <a:ea typeface="Calibri"/>
              <a:cs typeface="+mn-cs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1371600" y="1493520"/>
          <a:ext cx="6415913" cy="4572000"/>
        </p:xfrm>
        <a:graphic>
          <a:graphicData uri="http://schemas.openxmlformats.org/drawingml/2006/table">
            <a:tbl>
              <a:tblPr/>
              <a:tblGrid>
                <a:gridCol w="2124710"/>
                <a:gridCol w="2939606"/>
                <a:gridCol w="1351597"/>
              </a:tblGrid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FFFF"/>
                          </a:solidFill>
                          <a:latin typeface="Arial"/>
                          <a:ea typeface="Calibri"/>
                          <a:cs typeface="Arial"/>
                        </a:rPr>
                        <a:t>System Parameters</a:t>
                      </a:r>
                      <a:endParaRPr lang="en-US" sz="2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QA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FFFF"/>
                          </a:solidFill>
                          <a:latin typeface="Arial"/>
                          <a:ea typeface="Calibri"/>
                          <a:cs typeface="Arial"/>
                        </a:rPr>
                        <a:t>PV Panel</a:t>
                      </a:r>
                      <a:endParaRPr lang="en-US" sz="2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/>
                          <a:ea typeface="Calibri"/>
                          <a:cs typeface="Arial"/>
                        </a:rPr>
                        <a:t>Open Circuit Voltage V</a:t>
                      </a:r>
                      <a:r>
                        <a:rPr lang="en-US" sz="2000" baseline="-25000" dirty="0">
                          <a:latin typeface="Arial"/>
                          <a:ea typeface="Calibri"/>
                          <a:cs typeface="Arial"/>
                        </a:rPr>
                        <a:t>oc</a:t>
                      </a:r>
                      <a:endParaRPr lang="en-US" sz="2000" dirty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/>
                          <a:ea typeface="Calibri"/>
                          <a:cs typeface="Arial"/>
                        </a:rPr>
                        <a:t>Short Circuit Current I</a:t>
                      </a:r>
                      <a:r>
                        <a:rPr lang="en-US" sz="2000" baseline="-25000" dirty="0">
                          <a:latin typeface="Arial"/>
                          <a:ea typeface="Calibri"/>
                          <a:cs typeface="Arial"/>
                        </a:rPr>
                        <a:t>SC</a:t>
                      </a:r>
                      <a:endParaRPr lang="en-US" sz="2000" dirty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/>
                          <a:ea typeface="Calibri"/>
                          <a:cs typeface="Arial"/>
                        </a:rPr>
                        <a:t>Maximum Power P</a:t>
                      </a:r>
                      <a:r>
                        <a:rPr lang="en-US" sz="2000" baseline="-25000" dirty="0">
                          <a:latin typeface="Arial"/>
                          <a:ea typeface="Calibri"/>
                          <a:cs typeface="Arial"/>
                        </a:rPr>
                        <a:t>mpp</a:t>
                      </a:r>
                      <a:endParaRPr lang="en-US" sz="2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/>
                          <a:ea typeface="Calibri"/>
                          <a:cs typeface="Arial"/>
                        </a:rPr>
                        <a:t>40 V</a:t>
                      </a:r>
                      <a:endParaRPr lang="en-US" sz="2000" dirty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/>
                          <a:ea typeface="Calibri"/>
                          <a:cs typeface="Arial"/>
                        </a:rPr>
                        <a:t>4 A</a:t>
                      </a:r>
                      <a:endParaRPr lang="en-US" sz="2000" dirty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/>
                          <a:ea typeface="Calibri"/>
                          <a:cs typeface="Arial"/>
                        </a:rPr>
                        <a:t>120 W</a:t>
                      </a:r>
                      <a:endParaRPr lang="en-US" sz="2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FFFF"/>
                          </a:solidFill>
                          <a:latin typeface="Arial"/>
                          <a:ea typeface="Calibri"/>
                          <a:cs typeface="Arial"/>
                        </a:rPr>
                        <a:t>Battery</a:t>
                      </a:r>
                      <a:endParaRPr lang="en-US" sz="2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/>
                          <a:ea typeface="Calibri"/>
                          <a:cs typeface="Arial"/>
                        </a:rPr>
                        <a:t>Battery Type</a:t>
                      </a:r>
                      <a:endParaRPr lang="en-US" sz="2000" dirty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/>
                          <a:ea typeface="Calibri"/>
                          <a:cs typeface="Arial"/>
                        </a:rPr>
                        <a:t>Nominal Voltage V</a:t>
                      </a:r>
                      <a:r>
                        <a:rPr lang="en-US" sz="2000" baseline="-25000" dirty="0">
                          <a:latin typeface="Arial"/>
                          <a:ea typeface="Calibri"/>
                          <a:cs typeface="Arial"/>
                        </a:rPr>
                        <a:t>B</a:t>
                      </a:r>
                      <a:endParaRPr lang="en-US" sz="2000" dirty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/>
                          <a:ea typeface="Calibri"/>
                          <a:cs typeface="Arial"/>
                        </a:rPr>
                        <a:t>Rated Capacity</a:t>
                      </a:r>
                      <a:endParaRPr lang="en-US" sz="2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/>
                          <a:ea typeface="Calibri"/>
                          <a:cs typeface="Arial"/>
                        </a:rPr>
                        <a:t>Lead-Acid</a:t>
                      </a:r>
                      <a:endParaRPr lang="en-US" sz="200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/>
                          <a:ea typeface="Calibri"/>
                          <a:cs typeface="Arial"/>
                        </a:rPr>
                        <a:t>12 V</a:t>
                      </a:r>
                      <a:endParaRPr lang="en-US" sz="200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/>
                          <a:ea typeface="Calibri"/>
                          <a:cs typeface="Arial"/>
                        </a:rPr>
                        <a:t>100 Ah</a:t>
                      </a:r>
                      <a:endParaRPr lang="en-US" sz="2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rgbClr val="FFFFFF"/>
                          </a:solidFill>
                          <a:latin typeface="Arial"/>
                          <a:ea typeface="Calibri"/>
                          <a:cs typeface="Arial"/>
                        </a:rPr>
                        <a:t>Ultra-capacitors</a:t>
                      </a:r>
                      <a:endParaRPr lang="en-US" sz="2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/>
                          <a:ea typeface="Calibri"/>
                          <a:cs typeface="Arial"/>
                        </a:rPr>
                        <a:t>Voltage V</a:t>
                      </a:r>
                      <a:r>
                        <a:rPr lang="en-US" sz="2000" baseline="-25000" dirty="0">
                          <a:latin typeface="Arial"/>
                          <a:ea typeface="Calibri"/>
                          <a:cs typeface="Arial"/>
                        </a:rPr>
                        <a:t>UC</a:t>
                      </a:r>
                      <a:endParaRPr lang="en-US" sz="2000" dirty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/>
                          <a:ea typeface="Calibri"/>
                          <a:cs typeface="Arial"/>
                        </a:rPr>
                        <a:t>Capacitance</a:t>
                      </a:r>
                      <a:endParaRPr lang="en-US" sz="2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/>
                          <a:ea typeface="Calibri"/>
                          <a:cs typeface="Arial"/>
                        </a:rPr>
                        <a:t>16.2 V</a:t>
                      </a:r>
                      <a:endParaRPr lang="en-US" sz="2000" dirty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/>
                          <a:ea typeface="Calibri"/>
                          <a:cs typeface="Arial"/>
                        </a:rPr>
                        <a:t>58 F</a:t>
                      </a:r>
                      <a:endParaRPr lang="en-US" sz="2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FFFF"/>
                          </a:solidFill>
                          <a:latin typeface="Arial"/>
                          <a:ea typeface="Calibri"/>
                          <a:cs typeface="Arial"/>
                        </a:rPr>
                        <a:t>Resistive Load</a:t>
                      </a:r>
                      <a:endParaRPr lang="en-US" sz="2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/>
                          <a:ea typeface="Calibri"/>
                          <a:cs typeface="Arial"/>
                        </a:rPr>
                        <a:t>Power</a:t>
                      </a:r>
                      <a:endParaRPr lang="en-US" sz="2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/>
                          <a:ea typeface="Calibri"/>
                          <a:cs typeface="Arial"/>
                        </a:rPr>
                        <a:t>3.3 kW</a:t>
                      </a:r>
                      <a:endParaRPr lang="en-US" sz="2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3476858" y="940713"/>
            <a:ext cx="292394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600" b="1" dirty="0" smtClean="0"/>
              <a:t>System parameters.</a:t>
            </a:r>
            <a:endParaRPr lang="en-US" sz="2600" b="1" dirty="0"/>
          </a:p>
        </p:txBody>
      </p:sp>
    </p:spTree>
    <p:extLst>
      <p:ext uri="{BB962C8B-B14F-4D97-AF65-F5344CB8AC3E}">
        <p14:creationId xmlns="" xmlns:p14="http://schemas.microsoft.com/office/powerpoint/2010/main" val="546970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>
          <a:xfrm>
            <a:off x="35496" y="-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4400" b="1" i="0" u="sng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Times New Roman" pitchFamily="18" charset="0"/>
              </a:rPr>
              <a:t>Outline:</a:t>
            </a:r>
            <a:endParaRPr kumimoji="0" lang="en-US" sz="4400" b="1" i="0" u="sng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Times New Roman" pitchFamily="18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81000" y="885528"/>
            <a:ext cx="8686800" cy="5896272"/>
          </a:xfrm>
          <a:prstGeom prst="rect">
            <a:avLst/>
          </a:prstGeom>
        </p:spPr>
        <p:txBody>
          <a:bodyPr vert="horz">
            <a:normAutofit fontScale="70000" lnSpcReduction="20000"/>
          </a:bodyPr>
          <a:lstStyle/>
          <a:p>
            <a:pPr marL="274320" lvl="0" indent="-216000" rtl="0">
              <a:lnSpc>
                <a:spcPct val="120000"/>
              </a:lnSpc>
              <a:spcBef>
                <a:spcPct val="20000"/>
              </a:spcBef>
              <a:buSzPct val="95000"/>
              <a:buFont typeface="Wingdings 2"/>
              <a:buChar char=""/>
              <a:defRPr/>
            </a:pPr>
            <a:r>
              <a:rPr lang="en-US" sz="5400" b="1" dirty="0" smtClean="0">
                <a:cs typeface="Times New Roman" pitchFamily="18" charset="0"/>
              </a:rPr>
              <a:t>Background &amp; Problem Definition</a:t>
            </a:r>
          </a:p>
          <a:p>
            <a:pPr marL="274320" indent="-216000">
              <a:lnSpc>
                <a:spcPct val="120000"/>
              </a:lnSpc>
              <a:spcBef>
                <a:spcPct val="20000"/>
              </a:spcBef>
              <a:buSzPct val="95000"/>
              <a:buFont typeface="Wingdings 2"/>
              <a:buChar char=""/>
              <a:defRPr/>
            </a:pPr>
            <a:r>
              <a:rPr lang="en-US" sz="5400" b="1" dirty="0" smtClean="0">
                <a:cs typeface="Times New Roman" pitchFamily="18" charset="0"/>
              </a:rPr>
              <a:t>Objectives</a:t>
            </a:r>
          </a:p>
          <a:p>
            <a:pPr marL="274320" marR="0" lvl="0" indent="-216000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SzPct val="95000"/>
              <a:buFont typeface="Wingdings 2"/>
              <a:buChar char=""/>
              <a:tabLst/>
              <a:defRPr/>
            </a:pPr>
            <a:r>
              <a:rPr lang="en-US" sz="5400" b="1" dirty="0" smtClean="0">
                <a:cs typeface="Times New Roman" pitchFamily="18" charset="0"/>
              </a:rPr>
              <a:t>Main Electrical Components of Solar Car</a:t>
            </a:r>
          </a:p>
          <a:p>
            <a:pPr marL="274320" marR="0" lvl="0" indent="-216000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SzPct val="95000"/>
              <a:buFont typeface="Wingdings 2"/>
              <a:buChar char=""/>
              <a:tabLst/>
              <a:defRPr/>
            </a:pPr>
            <a:r>
              <a:rPr lang="en-US" sz="5400" b="1" dirty="0" smtClean="0">
                <a:cs typeface="Times New Roman" pitchFamily="18" charset="0"/>
              </a:rPr>
              <a:t>Practical Results</a:t>
            </a:r>
          </a:p>
          <a:p>
            <a:pPr marL="274320" marR="0" lvl="0" indent="-216000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SzPct val="95000"/>
              <a:buFont typeface="Wingdings 2"/>
              <a:buChar char=""/>
              <a:tabLst/>
              <a:defRPr/>
            </a:pPr>
            <a:r>
              <a:rPr lang="en-US" sz="5400" b="1" dirty="0" smtClean="0">
                <a:cs typeface="Times New Roman" pitchFamily="18" charset="0"/>
              </a:rPr>
              <a:t>Conclusion </a:t>
            </a:r>
          </a:p>
          <a:p>
            <a:pPr marL="274320" marR="0" lvl="0" indent="-216000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SzPct val="95000"/>
              <a:buFont typeface="Wingdings 2"/>
              <a:buChar char=""/>
              <a:tabLst/>
              <a:defRPr/>
            </a:pPr>
            <a:r>
              <a:rPr lang="en-US" sz="5400" b="1" dirty="0" smtClean="0">
                <a:cs typeface="Times New Roman" pitchFamily="18" charset="0"/>
              </a:rPr>
              <a:t>Future Work</a:t>
            </a:r>
          </a:p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4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itchFamily="18" charset="0"/>
              </a:rPr>
              <a:t>	</a:t>
            </a:r>
            <a:endParaRPr kumimoji="0" lang="en-GB" sz="44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Times New Roman" pitchFamily="18" charset="0"/>
            </a:endParaRPr>
          </a:p>
          <a:p>
            <a:pPr marL="274320" marR="0" lvl="0" indent="-274320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en-GB" sz="44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Times New Roman" pitchFamily="18" charset="0"/>
            </a:endParaRPr>
          </a:p>
          <a:p>
            <a:pPr marL="274320" marR="0" lvl="0" indent="-274320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en-US" sz="4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Times New Roman" pitchFamily="18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34144" y="6520259"/>
            <a:ext cx="2133600" cy="365125"/>
          </a:xfrm>
        </p:spPr>
        <p:txBody>
          <a:bodyPr/>
          <a:lstStyle/>
          <a:p>
            <a:pPr algn="l"/>
            <a:fld id="{CE97D84F-F61F-4EC7-9483-8EE3DA59691D}" type="datetime1">
              <a:rPr lang="en-US" sz="1400" smtClean="0">
                <a:solidFill>
                  <a:schemeClr val="tx1"/>
                </a:solidFill>
              </a:rPr>
              <a:pPr algn="l"/>
              <a:t>6/19/2016</a:t>
            </a:fld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986464" y="6520259"/>
            <a:ext cx="762000" cy="365125"/>
          </a:xfrm>
        </p:spPr>
        <p:txBody>
          <a:bodyPr/>
          <a:lstStyle/>
          <a:p>
            <a:pPr algn="r"/>
            <a:fld id="{B6F15528-21DE-4FAA-801E-634DDDAF4B2B}" type="slidenum">
              <a:rPr lang="en-US" sz="1400" smtClean="0">
                <a:solidFill>
                  <a:schemeClr val="tx1"/>
                </a:solidFill>
              </a:rPr>
              <a:pPr algn="r"/>
              <a:t>2</a:t>
            </a:fld>
            <a:endParaRPr lang="en-US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>
          <a:xfrm>
            <a:off x="107504" y="6520259"/>
            <a:ext cx="2133600" cy="365125"/>
          </a:xfrm>
        </p:spPr>
        <p:txBody>
          <a:bodyPr/>
          <a:lstStyle/>
          <a:p>
            <a:pPr algn="l"/>
            <a:fld id="{27F968D8-75AD-403F-AA43-F2EEEB5E7234}" type="datetime1">
              <a:rPr lang="en-US" sz="1400" smtClean="0">
                <a:solidFill>
                  <a:prstClr val="black"/>
                </a:solidFill>
              </a:rPr>
              <a:pPr algn="l"/>
              <a:t>6/19/2016</a:t>
            </a:fld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986464" y="6520259"/>
            <a:ext cx="762000" cy="365125"/>
          </a:xfrm>
        </p:spPr>
        <p:txBody>
          <a:bodyPr/>
          <a:lstStyle/>
          <a:p>
            <a:pPr algn="r"/>
            <a:fld id="{B6F15528-21DE-4FAA-801E-634DDDAF4B2B}" type="slidenum">
              <a:rPr lang="en-US" sz="1400" smtClean="0">
                <a:solidFill>
                  <a:prstClr val="black"/>
                </a:solidFill>
              </a:rPr>
              <a:pPr algn="r"/>
              <a:t>20</a:t>
            </a:fld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52400" y="0"/>
            <a:ext cx="8839200" cy="65532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indent="0" algn="just">
              <a:spcBef>
                <a:spcPts val="600"/>
              </a:spcBef>
              <a:buFont typeface="Wingdings" pitchFamily="2" charset="2"/>
              <a:buChar char="v"/>
              <a:defRPr/>
            </a:pPr>
            <a:r>
              <a:rPr lang="en-GB" sz="4000" b="1" u="sng" dirty="0" smtClean="0">
                <a:solidFill>
                  <a:srgbClr val="C00000"/>
                </a:solidFill>
              </a:rPr>
              <a:t>Maximum Power Point Tracking: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/>
              <a:ea typeface="Calibri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6200" y="5638800"/>
            <a:ext cx="9144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 smtClean="0"/>
              <a:t>MPPT results at 10 W/div and 10 V/div with a perturb size of 0.0000001:</a:t>
            </a:r>
          </a:p>
          <a:p>
            <a:pPr algn="ctr"/>
            <a:r>
              <a:rPr lang="en-US" sz="2000" b="1" dirty="0" smtClean="0"/>
              <a:t>(a)</a:t>
            </a:r>
            <a:r>
              <a:rPr lang="en-US" sz="2000" dirty="0" smtClean="0"/>
              <a:t> </a:t>
            </a:r>
            <a:r>
              <a:rPr lang="en-US" sz="2000" dirty="0" smtClean="0">
                <a:ea typeface="Calibri"/>
              </a:rPr>
              <a:t>PV curve at variable duty cycle;    </a:t>
            </a:r>
            <a:r>
              <a:rPr lang="en-US" sz="2000" b="1" dirty="0" smtClean="0">
                <a:ea typeface="Calibri"/>
              </a:rPr>
              <a:t>(b)</a:t>
            </a:r>
            <a:r>
              <a:rPr lang="en-US" sz="2000" dirty="0" smtClean="0">
                <a:ea typeface="Calibri"/>
              </a:rPr>
              <a:t> Maximum Power Point.</a:t>
            </a:r>
            <a:endParaRPr lang="en-US" sz="2000" dirty="0" smtClean="0"/>
          </a:p>
        </p:txBody>
      </p:sp>
      <p:sp>
        <p:nvSpPr>
          <p:cNvPr id="13" name="Rectangle 12"/>
          <p:cNvSpPr/>
          <p:nvPr/>
        </p:nvSpPr>
        <p:spPr>
          <a:xfrm>
            <a:off x="1524000" y="1295400"/>
            <a:ext cx="56388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600" b="1" dirty="0" smtClean="0"/>
              <a:t>(a)</a:t>
            </a:r>
            <a:r>
              <a:rPr lang="en-US" sz="2600" dirty="0" smtClean="0"/>
              <a:t>                                                      </a:t>
            </a:r>
            <a:r>
              <a:rPr lang="en-US" sz="2600" b="1" dirty="0" smtClean="0">
                <a:ea typeface="Calibri"/>
              </a:rPr>
              <a:t>(b)</a:t>
            </a:r>
            <a:endParaRPr lang="en-US" sz="2600" dirty="0" smtClean="0"/>
          </a:p>
        </p:txBody>
      </p:sp>
      <p:grpSp>
        <p:nvGrpSpPr>
          <p:cNvPr id="14" name="Group 13"/>
          <p:cNvGrpSpPr/>
          <p:nvPr/>
        </p:nvGrpSpPr>
        <p:grpSpPr>
          <a:xfrm>
            <a:off x="304800" y="2057400"/>
            <a:ext cx="4707035" cy="3300915"/>
            <a:chOff x="-87913" y="-128588"/>
            <a:chExt cx="3431973" cy="2366963"/>
          </a:xfrm>
        </p:grpSpPr>
        <p:sp>
          <p:nvSpPr>
            <p:cNvPr id="15" name="Rectangle 14"/>
            <p:cNvSpPr/>
            <p:nvPr/>
          </p:nvSpPr>
          <p:spPr>
            <a:xfrm>
              <a:off x="2445618" y="1866900"/>
              <a:ext cx="898442" cy="371475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1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Calibri"/>
                  <a:cs typeface="Times New Roman"/>
                </a:rPr>
                <a:t>V</a:t>
              </a:r>
              <a:r>
                <a:rPr kumimoji="0" lang="en-US" sz="2400" b="1" i="1" u="none" strike="noStrike" kern="0" cap="none" spc="0" normalizeH="0" baseline="-2500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Calibri"/>
                  <a:cs typeface="Times New Roman"/>
                </a:rPr>
                <a:t>PV</a:t>
              </a:r>
              <a:r>
                <a:rPr kumimoji="0" lang="en-US" sz="2400" b="1" i="1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Calibri"/>
                  <a:cs typeface="Times New Roman"/>
                </a:rPr>
                <a:t> (V)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-87913" y="-128588"/>
              <a:ext cx="542925" cy="542925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1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Calibri"/>
                  <a:cs typeface="Times New Roman"/>
                </a:rPr>
                <a:t>P</a:t>
              </a:r>
              <a:r>
                <a:rPr kumimoji="0" lang="en-US" sz="2400" b="1" i="1" u="none" strike="noStrike" kern="0" cap="none" spc="0" normalizeH="0" baseline="-2500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Calibri"/>
                  <a:cs typeface="Times New Roman"/>
                </a:rPr>
                <a:t>PV</a:t>
              </a:r>
              <a:r>
                <a:rPr kumimoji="0" lang="en-US" sz="2400" b="1" i="1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Calibri"/>
                  <a:cs typeface="Times New Roman"/>
                </a:rPr>
                <a:t> 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endParaRPr>
            </a:p>
            <a:p>
              <a:pPr marL="0" marR="0" lvl="0" indent="0" algn="just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1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Calibri"/>
                  <a:cs typeface="Times New Roman"/>
                </a:rPr>
                <a:t>(W)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endParaRPr>
            </a:p>
          </p:txBody>
        </p:sp>
        <p:pic>
          <p:nvPicPr>
            <p:cNvPr id="17" name="Picture 16" descr="C:\Users\Mena\Desktop\MPPT\Curve.png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37981" t="57265" r="36699" b="9188"/>
            <a:stretch/>
          </p:blipFill>
          <p:spPr bwMode="auto">
            <a:xfrm>
              <a:off x="390525" y="142875"/>
              <a:ext cx="1933575" cy="192405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="" xmlns:a14="http://schemas.microsoft.com/office/drawing/2010/main"/>
              </a:ext>
            </a:extLst>
          </p:spPr>
        </p:pic>
        <p:cxnSp>
          <p:nvCxnSpPr>
            <p:cNvPr id="18" name="Straight Arrow Connector 17"/>
            <p:cNvCxnSpPr/>
            <p:nvPr/>
          </p:nvCxnSpPr>
          <p:spPr>
            <a:xfrm flipV="1">
              <a:off x="400050" y="0"/>
              <a:ext cx="0" cy="2066925"/>
            </a:xfrm>
            <a:prstGeom prst="straightConnector1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  <a:tailEnd type="arrow"/>
            </a:ln>
            <a:effectLst/>
          </p:spPr>
        </p:cxnSp>
        <p:cxnSp>
          <p:nvCxnSpPr>
            <p:cNvPr id="19" name="Straight Arrow Connector 18"/>
            <p:cNvCxnSpPr/>
            <p:nvPr/>
          </p:nvCxnSpPr>
          <p:spPr>
            <a:xfrm>
              <a:off x="400050" y="2066925"/>
              <a:ext cx="2076450" cy="0"/>
            </a:xfrm>
            <a:prstGeom prst="straightConnector1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  <a:tailEnd type="arrow"/>
            </a:ln>
            <a:effectLst/>
          </p:spPr>
        </p:cxnSp>
      </p:grpSp>
      <p:grpSp>
        <p:nvGrpSpPr>
          <p:cNvPr id="20" name="Group 19"/>
          <p:cNvGrpSpPr/>
          <p:nvPr/>
        </p:nvGrpSpPr>
        <p:grpSpPr>
          <a:xfrm>
            <a:off x="4554635" y="2059825"/>
            <a:ext cx="4709160" cy="3271343"/>
            <a:chOff x="-36367" y="-109537"/>
            <a:chExt cx="3300844" cy="2338387"/>
          </a:xfrm>
        </p:grpSpPr>
        <p:sp>
          <p:nvSpPr>
            <p:cNvPr id="21" name="Rectangle 20"/>
            <p:cNvSpPr/>
            <p:nvPr/>
          </p:nvSpPr>
          <p:spPr>
            <a:xfrm>
              <a:off x="-36367" y="-109537"/>
              <a:ext cx="542925" cy="542925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400" b="1" i="1" dirty="0">
                  <a:effectLst/>
                  <a:latin typeface="Calibri"/>
                  <a:ea typeface="Calibri"/>
                  <a:cs typeface="Times New Roman"/>
                </a:rPr>
                <a:t>P</a:t>
              </a:r>
              <a:r>
                <a:rPr lang="en-US" sz="2400" b="1" i="1" baseline="-25000" dirty="0">
                  <a:effectLst/>
                  <a:latin typeface="Calibri"/>
                  <a:ea typeface="Calibri"/>
                  <a:cs typeface="Times New Roman"/>
                </a:rPr>
                <a:t>PV</a:t>
              </a:r>
              <a:r>
                <a:rPr lang="en-US" sz="2400" b="1" i="1" dirty="0">
                  <a:effectLst/>
                  <a:latin typeface="Calibri"/>
                  <a:ea typeface="Calibri"/>
                  <a:cs typeface="Times New Roman"/>
                </a:rPr>
                <a:t> </a:t>
              </a:r>
              <a:endParaRPr lang="en-US" sz="2400" dirty="0">
                <a:effectLst/>
                <a:latin typeface="Calibri"/>
                <a:ea typeface="Calibri"/>
                <a:cs typeface="Times New Roman"/>
              </a:endParaRPr>
            </a:p>
            <a:p>
              <a:pPr marL="0" marR="0" algn="just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400" b="1" i="1" dirty="0">
                  <a:effectLst/>
                  <a:latin typeface="Calibri"/>
                  <a:ea typeface="Calibri"/>
                  <a:cs typeface="Times New Roman"/>
                </a:rPr>
                <a:t>(W)</a:t>
              </a:r>
              <a:endParaRPr lang="en-US" sz="2400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2418484" y="1857375"/>
              <a:ext cx="845993" cy="371475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400" b="1" i="1" dirty="0">
                  <a:effectLst/>
                  <a:latin typeface="Calibri"/>
                  <a:ea typeface="Calibri"/>
                  <a:cs typeface="Times New Roman"/>
                </a:rPr>
                <a:t>V</a:t>
              </a:r>
              <a:r>
                <a:rPr lang="en-US" sz="2400" b="1" i="1" baseline="-25000" dirty="0">
                  <a:effectLst/>
                  <a:latin typeface="Calibri"/>
                  <a:ea typeface="Calibri"/>
                  <a:cs typeface="Times New Roman"/>
                </a:rPr>
                <a:t>PV</a:t>
              </a:r>
              <a:r>
                <a:rPr lang="en-US" sz="2400" b="1" i="1" dirty="0">
                  <a:effectLst/>
                  <a:latin typeface="Calibri"/>
                  <a:ea typeface="Calibri"/>
                  <a:cs typeface="Times New Roman"/>
                </a:rPr>
                <a:t> (V)</a:t>
              </a:r>
              <a:endParaRPr lang="en-US" sz="2400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pic>
          <p:nvPicPr>
            <p:cNvPr id="23" name="Picture 22" descr="C:\Users\Mena\Desktop\MPPT\Point.png"/>
            <p:cNvPicPr>
              <a:picLocks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37820" t="56838" r="36539" b="8974"/>
            <a:stretch/>
          </p:blipFill>
          <p:spPr bwMode="auto">
            <a:xfrm>
              <a:off x="381000" y="161925"/>
              <a:ext cx="1933575" cy="192405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="" xmlns:a14="http://schemas.microsoft.com/office/drawing/2010/main"/>
              </a:ext>
            </a:extLst>
          </p:spPr>
        </p:pic>
        <p:cxnSp>
          <p:nvCxnSpPr>
            <p:cNvPr id="24" name="Straight Arrow Connector 23"/>
            <p:cNvCxnSpPr/>
            <p:nvPr/>
          </p:nvCxnSpPr>
          <p:spPr>
            <a:xfrm flipV="1">
              <a:off x="400050" y="0"/>
              <a:ext cx="0" cy="2066925"/>
            </a:xfrm>
            <a:prstGeom prst="straightConnector1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  <a:tailEnd type="arrow"/>
            </a:ln>
            <a:effectLst/>
          </p:spPr>
        </p:cxnSp>
        <p:cxnSp>
          <p:nvCxnSpPr>
            <p:cNvPr id="25" name="Straight Arrow Connector 24"/>
            <p:cNvCxnSpPr/>
            <p:nvPr/>
          </p:nvCxnSpPr>
          <p:spPr>
            <a:xfrm>
              <a:off x="390525" y="2067671"/>
              <a:ext cx="2076450" cy="0"/>
            </a:xfrm>
            <a:prstGeom prst="straightConnector1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  <a:tailEnd type="arrow"/>
            </a:ln>
            <a:effectLst/>
          </p:spPr>
        </p:cxnSp>
      </p:grpSp>
    </p:spTree>
    <p:extLst>
      <p:ext uri="{BB962C8B-B14F-4D97-AF65-F5344CB8AC3E}">
        <p14:creationId xmlns="" xmlns:p14="http://schemas.microsoft.com/office/powerpoint/2010/main" val="546970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>
          <a:xfrm>
            <a:off x="107504" y="6520259"/>
            <a:ext cx="2133600" cy="365125"/>
          </a:xfrm>
        </p:spPr>
        <p:txBody>
          <a:bodyPr/>
          <a:lstStyle/>
          <a:p>
            <a:pPr algn="l"/>
            <a:fld id="{27F968D8-75AD-403F-AA43-F2EEEB5E7234}" type="datetime1">
              <a:rPr lang="en-US" sz="1400" smtClean="0">
                <a:solidFill>
                  <a:prstClr val="black"/>
                </a:solidFill>
              </a:rPr>
              <a:pPr algn="l"/>
              <a:t>6/19/2016</a:t>
            </a:fld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986464" y="6520259"/>
            <a:ext cx="762000" cy="365125"/>
          </a:xfrm>
        </p:spPr>
        <p:txBody>
          <a:bodyPr/>
          <a:lstStyle/>
          <a:p>
            <a:pPr algn="r"/>
            <a:fld id="{B6F15528-21DE-4FAA-801E-634DDDAF4B2B}" type="slidenum">
              <a:rPr lang="en-US" sz="1400" smtClean="0">
                <a:solidFill>
                  <a:prstClr val="black"/>
                </a:solidFill>
              </a:rPr>
              <a:pPr algn="r"/>
              <a:t>21</a:t>
            </a:fld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52400" y="0"/>
            <a:ext cx="8839200" cy="65532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indent="0" algn="just">
              <a:spcBef>
                <a:spcPts val="600"/>
              </a:spcBef>
              <a:buFont typeface="Wingdings" pitchFamily="2" charset="2"/>
              <a:buChar char="v"/>
              <a:defRPr/>
            </a:pPr>
            <a:r>
              <a:rPr lang="en-GB" sz="4000" b="1" u="sng" dirty="0" smtClean="0">
                <a:solidFill>
                  <a:srgbClr val="C00000"/>
                </a:solidFill>
              </a:rPr>
              <a:t>Maximum Power Point Tracking: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/>
              <a:ea typeface="Calibri"/>
              <a:cs typeface="+mn-cs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1676400" y="3734400"/>
            <a:ext cx="5867400" cy="2818800"/>
            <a:chOff x="1676400" y="3734400"/>
            <a:chExt cx="5867400" cy="2818800"/>
          </a:xfrm>
        </p:grpSpPr>
        <p:grpSp>
          <p:nvGrpSpPr>
            <p:cNvPr id="15" name="Group 14"/>
            <p:cNvGrpSpPr/>
            <p:nvPr/>
          </p:nvGrpSpPr>
          <p:grpSpPr>
            <a:xfrm>
              <a:off x="1676400" y="3734400"/>
              <a:ext cx="5867400" cy="2818800"/>
              <a:chOff x="1676400" y="3734400"/>
              <a:chExt cx="5867400" cy="2818800"/>
            </a:xfrm>
          </p:grpSpPr>
          <p:pic>
            <p:nvPicPr>
              <p:cNvPr id="11" name="Picture 10"/>
              <p:cNvPicPr/>
              <p:nvPr/>
            </p:nvPicPr>
            <p:blipFill>
              <a:blip r:embed="rId3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76400" y="3734400"/>
                <a:ext cx="5850000" cy="28188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8" name="Rectangle 7"/>
              <p:cNvSpPr/>
              <p:nvPr/>
            </p:nvSpPr>
            <p:spPr>
              <a:xfrm>
                <a:off x="2209800" y="3810000"/>
                <a:ext cx="502920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b="1" dirty="0" smtClean="0"/>
                  <a:t>MPPT results with a perturb size of 0.0000001</a:t>
                </a:r>
                <a:endParaRPr lang="ar-QA" sz="2000" dirty="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4454493" y="6214646"/>
                <a:ext cx="3089307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600" b="1" dirty="0" smtClean="0"/>
                  <a:t>4 W/div     20 V/div     200 mA/div </a:t>
                </a:r>
                <a:endParaRPr lang="ar-QA" sz="1600" dirty="0"/>
              </a:p>
            </p:txBody>
          </p:sp>
        </p:grpSp>
        <p:sp>
          <p:nvSpPr>
            <p:cNvPr id="16" name="Rectangle 15"/>
            <p:cNvSpPr/>
            <p:nvPr/>
          </p:nvSpPr>
          <p:spPr>
            <a:xfrm>
              <a:off x="1827449" y="6214646"/>
              <a:ext cx="76335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b="1" dirty="0" smtClean="0"/>
                <a:t>5 s/div</a:t>
              </a:r>
              <a:endParaRPr lang="ar-QA" sz="1600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693800" y="838800"/>
            <a:ext cx="5891307" cy="2818800"/>
            <a:chOff x="1693800" y="838800"/>
            <a:chExt cx="5891307" cy="2818800"/>
          </a:xfrm>
        </p:grpSpPr>
        <p:grpSp>
          <p:nvGrpSpPr>
            <p:cNvPr id="14" name="Group 13"/>
            <p:cNvGrpSpPr/>
            <p:nvPr/>
          </p:nvGrpSpPr>
          <p:grpSpPr>
            <a:xfrm>
              <a:off x="1693800" y="838800"/>
              <a:ext cx="5891307" cy="2818800"/>
              <a:chOff x="1693800" y="838800"/>
              <a:chExt cx="5891307" cy="2818800"/>
            </a:xfrm>
          </p:grpSpPr>
          <p:pic>
            <p:nvPicPr>
              <p:cNvPr id="9" name="Picture 8"/>
              <p:cNvPicPr/>
              <p:nvPr/>
            </p:nvPicPr>
            <p:blipFill>
              <a:blip r:embed="rId4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93800" y="838800"/>
                <a:ext cx="5850000" cy="28188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7" name="Rectangle 6"/>
              <p:cNvSpPr/>
              <p:nvPr/>
            </p:nvSpPr>
            <p:spPr>
              <a:xfrm>
                <a:off x="2438400" y="914400"/>
                <a:ext cx="449580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b="1" dirty="0" smtClean="0"/>
                  <a:t>MPPT results with a perturb size of 0.01</a:t>
                </a:r>
                <a:endParaRPr lang="ar-QA" sz="2000" dirty="0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4495800" y="3276600"/>
                <a:ext cx="3089307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600" b="1" dirty="0" smtClean="0"/>
                  <a:t>4 W/div     20 V/div     200 mA/div </a:t>
                </a:r>
                <a:endParaRPr lang="ar-QA" sz="1600" dirty="0"/>
              </a:p>
            </p:txBody>
          </p:sp>
        </p:grpSp>
        <p:sp>
          <p:nvSpPr>
            <p:cNvPr id="17" name="Rectangle 16"/>
            <p:cNvSpPr/>
            <p:nvPr/>
          </p:nvSpPr>
          <p:spPr>
            <a:xfrm>
              <a:off x="1827449" y="3276600"/>
              <a:ext cx="76335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b="1" dirty="0" smtClean="0"/>
                <a:t>5 s/div</a:t>
              </a:r>
              <a:endParaRPr lang="ar-QA" sz="1600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546970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>
          <a:xfrm>
            <a:off x="107504" y="6520259"/>
            <a:ext cx="2133600" cy="365125"/>
          </a:xfrm>
        </p:spPr>
        <p:txBody>
          <a:bodyPr/>
          <a:lstStyle/>
          <a:p>
            <a:pPr algn="l"/>
            <a:fld id="{27F968D8-75AD-403F-AA43-F2EEEB5E7234}" type="datetime1">
              <a:rPr lang="en-US" sz="1400" smtClean="0">
                <a:solidFill>
                  <a:prstClr val="black"/>
                </a:solidFill>
              </a:rPr>
              <a:pPr algn="l"/>
              <a:t>6/19/2016</a:t>
            </a:fld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986464" y="6520259"/>
            <a:ext cx="762000" cy="365125"/>
          </a:xfrm>
        </p:spPr>
        <p:txBody>
          <a:bodyPr/>
          <a:lstStyle/>
          <a:p>
            <a:pPr algn="r"/>
            <a:fld id="{B6F15528-21DE-4FAA-801E-634DDDAF4B2B}" type="slidenum">
              <a:rPr lang="en-US" sz="1400" smtClean="0">
                <a:solidFill>
                  <a:prstClr val="black"/>
                </a:solidFill>
              </a:rPr>
              <a:pPr algn="r"/>
              <a:t>22</a:t>
            </a:fld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52400" y="152400"/>
            <a:ext cx="8839200" cy="65532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indent="0" algn="just">
              <a:spcBef>
                <a:spcPts val="600"/>
              </a:spcBef>
              <a:buFont typeface="Wingdings" pitchFamily="2" charset="2"/>
              <a:buChar char="v"/>
              <a:defRPr/>
            </a:pPr>
            <a:r>
              <a:rPr lang="en-GB" sz="4000" b="1" u="sng" dirty="0" smtClean="0">
                <a:solidFill>
                  <a:srgbClr val="C00000"/>
                </a:solidFill>
              </a:rPr>
              <a:t>Energy Management Cases: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/>
              <a:ea typeface="Calibri"/>
              <a:cs typeface="+mn-cs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2057400"/>
            <a:ext cx="9144000" cy="1524000"/>
          </a:xfrm>
        </p:spPr>
        <p:txBody>
          <a:bodyPr>
            <a:normAutofit fontScale="90000"/>
          </a:bodyPr>
          <a:lstStyle/>
          <a:p>
            <a:r>
              <a:rPr lang="en-US" b="1" u="sng" dirty="0" smtClean="0">
                <a:solidFill>
                  <a:srgbClr val="FF0000"/>
                </a:solidFill>
              </a:rPr>
              <a:t>Charging Case:</a:t>
            </a: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 smtClean="0"/>
              <a:t>PV charging the battery and supplying the load</a:t>
            </a:r>
            <a:endParaRPr lang="en-US" sz="4000" b="1" dirty="0"/>
          </a:p>
        </p:txBody>
      </p:sp>
    </p:spTree>
    <p:extLst>
      <p:ext uri="{BB962C8B-B14F-4D97-AF65-F5344CB8AC3E}">
        <p14:creationId xmlns="" xmlns:p14="http://schemas.microsoft.com/office/powerpoint/2010/main" val="546970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91440" y="76200"/>
            <a:ext cx="8503920" cy="6675585"/>
            <a:chOff x="-750267" y="-177777"/>
            <a:chExt cx="8504099" cy="8067612"/>
          </a:xfrm>
        </p:grpSpPr>
        <p:grpSp>
          <p:nvGrpSpPr>
            <p:cNvPr id="3" name="Group 4"/>
            <p:cNvGrpSpPr/>
            <p:nvPr/>
          </p:nvGrpSpPr>
          <p:grpSpPr>
            <a:xfrm>
              <a:off x="-750267" y="-177777"/>
              <a:ext cx="8504099" cy="8067612"/>
              <a:chOff x="-750267" y="-177777"/>
              <a:chExt cx="8504099" cy="8067612"/>
            </a:xfrm>
          </p:grpSpPr>
          <p:grpSp>
            <p:nvGrpSpPr>
              <p:cNvPr id="4" name="Group 6"/>
              <p:cNvGrpSpPr/>
              <p:nvPr/>
            </p:nvGrpSpPr>
            <p:grpSpPr>
              <a:xfrm>
                <a:off x="-750267" y="-177777"/>
                <a:ext cx="8504099" cy="8067612"/>
                <a:chOff x="-750267" y="-203655"/>
                <a:chExt cx="8504099" cy="8067612"/>
              </a:xfrm>
            </p:grpSpPr>
            <p:sp>
              <p:nvSpPr>
                <p:cNvPr id="9" name="U-Turn Arrow 8"/>
                <p:cNvSpPr/>
                <p:nvPr/>
              </p:nvSpPr>
              <p:spPr>
                <a:xfrm>
                  <a:off x="4623758" y="5045453"/>
                  <a:ext cx="592455" cy="285115"/>
                </a:xfrm>
                <a:prstGeom prst="uturnArrow">
                  <a:avLst>
                    <a:gd name="adj1" fmla="val 25000"/>
                    <a:gd name="adj2" fmla="val 25000"/>
                    <a:gd name="adj3" fmla="val 25000"/>
                    <a:gd name="adj4" fmla="val 43750"/>
                    <a:gd name="adj5" fmla="val 96981"/>
                  </a:avLst>
                </a:prstGeom>
                <a:gradFill rotWithShape="1">
                  <a:gsLst>
                    <a:gs pos="0">
                      <a:srgbClr val="4F81BD">
                        <a:tint val="50000"/>
                        <a:satMod val="300000"/>
                      </a:srgbClr>
                    </a:gs>
                    <a:gs pos="35000">
                      <a:srgbClr val="4F81BD">
                        <a:tint val="37000"/>
                        <a:satMod val="300000"/>
                      </a:srgbClr>
                    </a:gs>
                    <a:gs pos="100000">
                      <a:srgbClr val="4F81BD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grpSp>
              <p:nvGrpSpPr>
                <p:cNvPr id="5" name="Group 9"/>
                <p:cNvGrpSpPr/>
                <p:nvPr/>
              </p:nvGrpSpPr>
              <p:grpSpPr>
                <a:xfrm>
                  <a:off x="-750267" y="-203655"/>
                  <a:ext cx="8504099" cy="8067612"/>
                  <a:chOff x="-750267" y="-203655"/>
                  <a:chExt cx="8504099" cy="8067612"/>
                </a:xfrm>
              </p:grpSpPr>
              <p:sp>
                <p:nvSpPr>
                  <p:cNvPr id="11" name="Rectangle 10"/>
                  <p:cNvSpPr/>
                  <p:nvPr/>
                </p:nvSpPr>
                <p:spPr>
                  <a:xfrm>
                    <a:off x="3441943" y="4677094"/>
                    <a:ext cx="1172845" cy="671196"/>
                  </a:xfrm>
                  <a:prstGeom prst="rect">
                    <a:avLst/>
                  </a:prstGeom>
                  <a:solidFill>
                    <a:sysClr val="window" lastClr="FFFFFF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lnSpc>
                        <a:spcPct val="115000"/>
                      </a:lnSpc>
                    </a:pPr>
                    <a:r>
                      <a:rPr lang="en-US" sz="1200" b="1" kern="0" dirty="0" err="1">
                        <a:solidFill>
                          <a:sysClr val="windowText" lastClr="000000"/>
                        </a:solidFill>
                        <a:ea typeface="Calibri"/>
                        <a:cs typeface="Times New Roman"/>
                      </a:rPr>
                      <a:t>V</a:t>
                    </a:r>
                    <a:r>
                      <a:rPr lang="en-US" sz="1200" b="1" kern="0" baseline="-25000" dirty="0" err="1">
                        <a:solidFill>
                          <a:sysClr val="windowText" lastClr="000000"/>
                        </a:solidFill>
                        <a:ea typeface="Calibri"/>
                        <a:cs typeface="Times New Roman"/>
                      </a:rPr>
                      <a:t>loadi</a:t>
                    </a:r>
                    <a:r>
                      <a:rPr lang="en-US" sz="1200" b="1" kern="0" dirty="0">
                        <a:solidFill>
                          <a:sysClr val="windowText" lastClr="000000"/>
                        </a:solidFill>
                        <a:ea typeface="Calibri"/>
                        <a:cs typeface="Times New Roman"/>
                      </a:rPr>
                      <a:t> = 11.98 V</a:t>
                    </a:r>
                    <a:endParaRPr lang="en-US" sz="1100" kern="0" dirty="0">
                      <a:solidFill>
                        <a:sysClr val="windowText" lastClr="000000"/>
                      </a:solidFill>
                      <a:ea typeface="Calibri"/>
                      <a:cs typeface="Times New Roman"/>
                    </a:endParaRPr>
                  </a:p>
                  <a:p>
                    <a:pPr algn="ctr">
                      <a:lnSpc>
                        <a:spcPct val="115000"/>
                      </a:lnSpc>
                    </a:pPr>
                    <a:r>
                      <a:rPr lang="en-US" sz="1200" b="1" kern="0" dirty="0" err="1">
                        <a:solidFill>
                          <a:sysClr val="windowText" lastClr="000000"/>
                        </a:solidFill>
                        <a:ea typeface="Calibri"/>
                        <a:cs typeface="Times New Roman"/>
                      </a:rPr>
                      <a:t>I</a:t>
                    </a:r>
                    <a:r>
                      <a:rPr lang="en-US" sz="1200" b="1" kern="0" baseline="-25000" dirty="0" err="1">
                        <a:solidFill>
                          <a:sysClr val="windowText" lastClr="000000"/>
                        </a:solidFill>
                        <a:ea typeface="Calibri"/>
                        <a:cs typeface="Times New Roman"/>
                      </a:rPr>
                      <a:t>loadi</a:t>
                    </a:r>
                    <a:r>
                      <a:rPr lang="en-US" sz="1200" b="1" kern="0" dirty="0">
                        <a:solidFill>
                          <a:sysClr val="windowText" lastClr="000000"/>
                        </a:solidFill>
                        <a:ea typeface="Calibri"/>
                        <a:cs typeface="Times New Roman"/>
                      </a:rPr>
                      <a:t> = 1.31 A</a:t>
                    </a:r>
                    <a:endParaRPr lang="en-US" sz="1100" kern="0" dirty="0">
                      <a:solidFill>
                        <a:sysClr val="windowText" lastClr="000000"/>
                      </a:solidFill>
                      <a:ea typeface="Calibri"/>
                      <a:cs typeface="Times New Roman"/>
                    </a:endParaRPr>
                  </a:p>
                  <a:p>
                    <a:pPr algn="ctr">
                      <a:lnSpc>
                        <a:spcPct val="115000"/>
                      </a:lnSpc>
                    </a:pPr>
                    <a:r>
                      <a:rPr lang="en-US" sz="1200" b="1" kern="0" dirty="0" err="1">
                        <a:solidFill>
                          <a:sysClr val="windowText" lastClr="000000"/>
                        </a:solidFill>
                        <a:ea typeface="Calibri"/>
                        <a:cs typeface="Times New Roman"/>
                      </a:rPr>
                      <a:t>P</a:t>
                    </a:r>
                    <a:r>
                      <a:rPr lang="en-US" sz="1200" b="1" kern="0" baseline="-25000" dirty="0" err="1">
                        <a:solidFill>
                          <a:sysClr val="windowText" lastClr="000000"/>
                        </a:solidFill>
                        <a:ea typeface="Calibri"/>
                        <a:cs typeface="Times New Roman"/>
                      </a:rPr>
                      <a:t>loadi</a:t>
                    </a:r>
                    <a:r>
                      <a:rPr lang="en-US" sz="1200" b="1" kern="0" dirty="0">
                        <a:solidFill>
                          <a:sysClr val="windowText" lastClr="000000"/>
                        </a:solidFill>
                        <a:ea typeface="Calibri"/>
                        <a:cs typeface="Times New Roman"/>
                      </a:rPr>
                      <a:t> = 15.71 W</a:t>
                    </a:r>
                    <a:endParaRPr lang="en-US" sz="1100" kern="0" dirty="0">
                      <a:solidFill>
                        <a:sysClr val="windowText" lastClr="000000"/>
                      </a:solidFill>
                      <a:ea typeface="Calibri"/>
                      <a:cs typeface="Times New Roman"/>
                    </a:endParaRPr>
                  </a:p>
                </p:txBody>
              </p:sp>
              <p:sp>
                <p:nvSpPr>
                  <p:cNvPr id="12" name="Rectangle 11"/>
                  <p:cNvSpPr/>
                  <p:nvPr/>
                </p:nvSpPr>
                <p:spPr>
                  <a:xfrm>
                    <a:off x="0" y="4951563"/>
                    <a:ext cx="776377" cy="289550"/>
                  </a:xfrm>
                  <a:prstGeom prst="rect">
                    <a:avLst/>
                  </a:prstGeom>
                  <a:solidFill>
                    <a:sysClr val="window" lastClr="FFFFFF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lnSpc>
                        <a:spcPct val="115000"/>
                      </a:lnSpc>
                      <a:spcAft>
                        <a:spcPts val="1000"/>
                      </a:spcAft>
                    </a:pPr>
                    <a:r>
                      <a:rPr lang="en-US" sz="1200" b="1" kern="0">
                        <a:solidFill>
                          <a:sysClr val="windowText" lastClr="000000"/>
                        </a:solidFill>
                        <a:ea typeface="Calibri"/>
                        <a:cs typeface="Times New Roman"/>
                      </a:rPr>
                      <a:t>R = 10 Ω</a:t>
                    </a:r>
                    <a:endParaRPr lang="en-US" sz="1100" kern="0">
                      <a:solidFill>
                        <a:sysClr val="windowText" lastClr="000000"/>
                      </a:solidFill>
                      <a:ea typeface="Calibri"/>
                      <a:cs typeface="Times New Roman"/>
                    </a:endParaRPr>
                  </a:p>
                </p:txBody>
              </p:sp>
              <p:sp>
                <p:nvSpPr>
                  <p:cNvPr id="13" name="Rectangle 12"/>
                  <p:cNvSpPr/>
                  <p:nvPr/>
                </p:nvSpPr>
                <p:spPr>
                  <a:xfrm>
                    <a:off x="2337758" y="5946766"/>
                    <a:ext cx="1322705" cy="664210"/>
                  </a:xfrm>
                  <a:prstGeom prst="rect">
                    <a:avLst/>
                  </a:prstGeom>
                  <a:solidFill>
                    <a:sysClr val="window" lastClr="FFFFFF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lnSpc>
                        <a:spcPct val="115000"/>
                      </a:lnSpc>
                    </a:pPr>
                    <a:r>
                      <a:rPr lang="en-US" sz="1200" b="1" kern="0" dirty="0">
                        <a:solidFill>
                          <a:sysClr val="windowText" lastClr="000000"/>
                        </a:solidFill>
                        <a:ea typeface="Times New Roman"/>
                        <a:cs typeface="Times New Roman"/>
                      </a:rPr>
                      <a:t>D = 0.5</a:t>
                    </a:r>
                    <a:endParaRPr lang="en-US" sz="1100" kern="0" dirty="0">
                      <a:solidFill>
                        <a:sysClr val="windowText" lastClr="000000"/>
                      </a:solidFill>
                      <a:ea typeface="Calibri"/>
                      <a:cs typeface="Times New Roman"/>
                    </a:endParaRPr>
                  </a:p>
                  <a:p>
                    <a:pPr algn="ctr">
                      <a:lnSpc>
                        <a:spcPct val="115000"/>
                      </a:lnSpc>
                    </a:pPr>
                    <a:r>
                      <a:rPr lang="en-US" sz="1200" b="1" kern="0" dirty="0">
                        <a:solidFill>
                          <a:sysClr val="windowText" lastClr="000000"/>
                        </a:solidFill>
                        <a:ea typeface="Times New Roman"/>
                        <a:cs typeface="Times New Roman"/>
                      </a:rPr>
                      <a:t>Efficiency = 66 %</a:t>
                    </a:r>
                    <a:endParaRPr lang="en-US" sz="1100" kern="0" dirty="0">
                      <a:solidFill>
                        <a:sysClr val="windowText" lastClr="000000"/>
                      </a:solidFill>
                      <a:ea typeface="Calibri"/>
                      <a:cs typeface="Times New Roman"/>
                    </a:endParaRPr>
                  </a:p>
                  <a:p>
                    <a:pPr algn="ctr">
                      <a:lnSpc>
                        <a:spcPct val="115000"/>
                      </a:lnSpc>
                      <a:spcAft>
                        <a:spcPts val="1000"/>
                      </a:spcAft>
                    </a:pPr>
                    <a:r>
                      <a:rPr lang="en-US" sz="1200" b="1" kern="0" dirty="0" err="1">
                        <a:solidFill>
                          <a:sysClr val="windowText" lastClr="000000"/>
                        </a:solidFill>
                        <a:ea typeface="Calibri"/>
                        <a:cs typeface="Times New Roman"/>
                      </a:rPr>
                      <a:t>P</a:t>
                    </a:r>
                    <a:r>
                      <a:rPr lang="en-US" sz="1200" b="1" kern="0" baseline="-25000" dirty="0" err="1">
                        <a:solidFill>
                          <a:sysClr val="windowText" lastClr="000000"/>
                        </a:solidFill>
                        <a:ea typeface="Calibri"/>
                        <a:cs typeface="Times New Roman"/>
                      </a:rPr>
                      <a:t>loss</a:t>
                    </a:r>
                    <a:r>
                      <a:rPr lang="en-US" sz="1200" b="1" kern="0" dirty="0">
                        <a:solidFill>
                          <a:sysClr val="windowText" lastClr="000000"/>
                        </a:solidFill>
                        <a:ea typeface="Calibri"/>
                        <a:cs typeface="Times New Roman"/>
                      </a:rPr>
                      <a:t> = 5.31 W</a:t>
                    </a:r>
                    <a:endParaRPr lang="en-US" sz="1100" kern="0" dirty="0">
                      <a:solidFill>
                        <a:sysClr val="windowText" lastClr="000000"/>
                      </a:solidFill>
                      <a:ea typeface="Calibri"/>
                      <a:cs typeface="Times New Roman"/>
                    </a:endParaRPr>
                  </a:p>
                </p:txBody>
              </p:sp>
              <p:sp>
                <p:nvSpPr>
                  <p:cNvPr id="14" name="Rectangle 13"/>
                  <p:cNvSpPr/>
                  <p:nvPr/>
                </p:nvSpPr>
                <p:spPr>
                  <a:xfrm>
                    <a:off x="910928" y="4677095"/>
                    <a:ext cx="1207135" cy="655320"/>
                  </a:xfrm>
                  <a:prstGeom prst="rect">
                    <a:avLst/>
                  </a:prstGeom>
                  <a:solidFill>
                    <a:sysClr val="window" lastClr="FFFFFF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lnSpc>
                        <a:spcPct val="115000"/>
                      </a:lnSpc>
                    </a:pPr>
                    <a:r>
                      <a:rPr lang="en-US" sz="1200" b="1" kern="0" dirty="0" err="1">
                        <a:solidFill>
                          <a:sysClr val="windowText" lastClr="000000"/>
                        </a:solidFill>
                        <a:ea typeface="Calibri"/>
                        <a:cs typeface="Times New Roman"/>
                      </a:rPr>
                      <a:t>V</a:t>
                    </a:r>
                    <a:r>
                      <a:rPr lang="en-US" sz="1200" b="1" kern="0" baseline="-25000" dirty="0" err="1">
                        <a:solidFill>
                          <a:sysClr val="windowText" lastClr="000000"/>
                        </a:solidFill>
                        <a:ea typeface="Calibri"/>
                        <a:cs typeface="Times New Roman"/>
                      </a:rPr>
                      <a:t>loado</a:t>
                    </a:r>
                    <a:r>
                      <a:rPr lang="en-US" sz="1200" b="1" kern="0" dirty="0">
                        <a:solidFill>
                          <a:sysClr val="windowText" lastClr="000000"/>
                        </a:solidFill>
                        <a:ea typeface="Calibri"/>
                        <a:cs typeface="Times New Roman"/>
                      </a:rPr>
                      <a:t> = 10.25 V</a:t>
                    </a:r>
                    <a:endParaRPr lang="en-US" sz="1100" kern="0" dirty="0">
                      <a:solidFill>
                        <a:sysClr val="windowText" lastClr="000000"/>
                      </a:solidFill>
                      <a:ea typeface="Calibri"/>
                      <a:cs typeface="Times New Roman"/>
                    </a:endParaRPr>
                  </a:p>
                  <a:p>
                    <a:pPr algn="ctr">
                      <a:lnSpc>
                        <a:spcPct val="115000"/>
                      </a:lnSpc>
                    </a:pPr>
                    <a:r>
                      <a:rPr lang="en-US" sz="1200" b="1" kern="0" dirty="0" err="1">
                        <a:solidFill>
                          <a:sysClr val="windowText" lastClr="000000"/>
                        </a:solidFill>
                        <a:ea typeface="Calibri"/>
                        <a:cs typeface="Times New Roman"/>
                      </a:rPr>
                      <a:t>I</a:t>
                    </a:r>
                    <a:r>
                      <a:rPr lang="en-US" sz="1200" b="1" kern="0" baseline="-25000" dirty="0" err="1">
                        <a:solidFill>
                          <a:sysClr val="windowText" lastClr="000000"/>
                        </a:solidFill>
                        <a:ea typeface="Calibri"/>
                        <a:cs typeface="Times New Roman"/>
                      </a:rPr>
                      <a:t>loado</a:t>
                    </a:r>
                    <a:r>
                      <a:rPr lang="en-US" sz="1200" b="1" kern="0" dirty="0">
                        <a:solidFill>
                          <a:sysClr val="windowText" lastClr="000000"/>
                        </a:solidFill>
                        <a:ea typeface="Calibri"/>
                        <a:cs typeface="Times New Roman"/>
                      </a:rPr>
                      <a:t> = 1.01 A</a:t>
                    </a:r>
                    <a:endParaRPr lang="en-US" sz="1100" kern="0" dirty="0">
                      <a:solidFill>
                        <a:sysClr val="windowText" lastClr="000000"/>
                      </a:solidFill>
                      <a:ea typeface="Calibri"/>
                      <a:cs typeface="Times New Roman"/>
                    </a:endParaRPr>
                  </a:p>
                  <a:p>
                    <a:pPr algn="ctr">
                      <a:lnSpc>
                        <a:spcPct val="115000"/>
                      </a:lnSpc>
                    </a:pPr>
                    <a:r>
                      <a:rPr lang="en-US" sz="1200" b="1" kern="0" dirty="0" err="1">
                        <a:solidFill>
                          <a:sysClr val="windowText" lastClr="000000"/>
                        </a:solidFill>
                        <a:ea typeface="Calibri"/>
                        <a:cs typeface="Times New Roman"/>
                      </a:rPr>
                      <a:t>P</a:t>
                    </a:r>
                    <a:r>
                      <a:rPr lang="en-US" sz="1200" b="1" kern="0" baseline="-25000" dirty="0" err="1">
                        <a:solidFill>
                          <a:sysClr val="windowText" lastClr="000000"/>
                        </a:solidFill>
                        <a:ea typeface="Calibri"/>
                        <a:cs typeface="Times New Roman"/>
                      </a:rPr>
                      <a:t>loado</a:t>
                    </a:r>
                    <a:r>
                      <a:rPr lang="en-US" sz="1200" b="1" kern="0" dirty="0">
                        <a:solidFill>
                          <a:sysClr val="windowText" lastClr="000000"/>
                        </a:solidFill>
                        <a:ea typeface="Calibri"/>
                        <a:cs typeface="Times New Roman"/>
                      </a:rPr>
                      <a:t> = 10.40 W</a:t>
                    </a:r>
                    <a:endParaRPr lang="en-US" sz="1100" kern="0" dirty="0">
                      <a:solidFill>
                        <a:sysClr val="windowText" lastClr="000000"/>
                      </a:solidFill>
                      <a:ea typeface="Calibri"/>
                      <a:cs typeface="Times New Roman"/>
                    </a:endParaRPr>
                  </a:p>
                </p:txBody>
              </p:sp>
              <p:sp>
                <p:nvSpPr>
                  <p:cNvPr id="15" name="Rectangle 14"/>
                  <p:cNvSpPr/>
                  <p:nvPr/>
                </p:nvSpPr>
                <p:spPr>
                  <a:xfrm>
                    <a:off x="3519577" y="256793"/>
                    <a:ext cx="1133475" cy="723265"/>
                  </a:xfrm>
                  <a:prstGeom prst="rect">
                    <a:avLst/>
                  </a:prstGeom>
                  <a:solidFill>
                    <a:sysClr val="window" lastClr="FFFFFF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lnSpc>
                        <a:spcPct val="115000"/>
                      </a:lnSpc>
                    </a:pPr>
                    <a:r>
                      <a:rPr lang="en-US" sz="1200" b="1" kern="0" dirty="0" err="1">
                        <a:solidFill>
                          <a:sysClr val="windowText" lastClr="000000"/>
                        </a:solidFill>
                        <a:ea typeface="Calibri"/>
                        <a:cs typeface="Times New Roman"/>
                      </a:rPr>
                      <a:t>V</a:t>
                    </a:r>
                    <a:r>
                      <a:rPr lang="en-US" sz="1200" b="1" kern="0" baseline="-25000" dirty="0" err="1">
                        <a:solidFill>
                          <a:sysClr val="windowText" lastClr="000000"/>
                        </a:solidFill>
                        <a:ea typeface="Calibri"/>
                        <a:cs typeface="Times New Roman"/>
                      </a:rPr>
                      <a:t>pvo</a:t>
                    </a:r>
                    <a:r>
                      <a:rPr lang="en-US" sz="1200" b="1" kern="0" dirty="0">
                        <a:solidFill>
                          <a:sysClr val="windowText" lastClr="000000"/>
                        </a:solidFill>
                        <a:ea typeface="Calibri"/>
                        <a:cs typeface="Times New Roman"/>
                      </a:rPr>
                      <a:t> = 11.93V</a:t>
                    </a:r>
                    <a:endParaRPr lang="en-US" sz="1100" kern="0" dirty="0">
                      <a:solidFill>
                        <a:sysClr val="windowText" lastClr="000000"/>
                      </a:solidFill>
                      <a:ea typeface="Calibri"/>
                      <a:cs typeface="Times New Roman"/>
                    </a:endParaRPr>
                  </a:p>
                  <a:p>
                    <a:pPr algn="ctr">
                      <a:lnSpc>
                        <a:spcPct val="115000"/>
                      </a:lnSpc>
                    </a:pPr>
                    <a:r>
                      <a:rPr lang="en-US" sz="1200" b="1" kern="0" dirty="0" err="1">
                        <a:solidFill>
                          <a:sysClr val="windowText" lastClr="000000"/>
                        </a:solidFill>
                        <a:ea typeface="Calibri"/>
                        <a:cs typeface="Times New Roman"/>
                      </a:rPr>
                      <a:t>I</a:t>
                    </a:r>
                    <a:r>
                      <a:rPr lang="en-US" sz="1200" b="1" kern="0" baseline="-25000" dirty="0" err="1">
                        <a:solidFill>
                          <a:sysClr val="windowText" lastClr="000000"/>
                        </a:solidFill>
                        <a:ea typeface="Calibri"/>
                        <a:cs typeface="Times New Roman"/>
                      </a:rPr>
                      <a:t>pvo</a:t>
                    </a:r>
                    <a:r>
                      <a:rPr lang="en-US" sz="1200" b="1" kern="0" dirty="0">
                        <a:solidFill>
                          <a:sysClr val="windowText" lastClr="000000"/>
                        </a:solidFill>
                        <a:ea typeface="Calibri"/>
                        <a:cs typeface="Times New Roman"/>
                      </a:rPr>
                      <a:t> = 2.99 A</a:t>
                    </a:r>
                    <a:endParaRPr lang="en-US" sz="1100" kern="0" dirty="0">
                      <a:solidFill>
                        <a:sysClr val="windowText" lastClr="000000"/>
                      </a:solidFill>
                      <a:ea typeface="Calibri"/>
                      <a:cs typeface="Times New Roman"/>
                    </a:endParaRPr>
                  </a:p>
                  <a:p>
                    <a:pPr algn="ctr">
                      <a:lnSpc>
                        <a:spcPct val="115000"/>
                      </a:lnSpc>
                    </a:pPr>
                    <a:r>
                      <a:rPr lang="en-US" sz="1200" b="1" kern="0" dirty="0" err="1">
                        <a:solidFill>
                          <a:sysClr val="windowText" lastClr="000000"/>
                        </a:solidFill>
                        <a:ea typeface="Calibri"/>
                        <a:cs typeface="Times New Roman"/>
                      </a:rPr>
                      <a:t>P</a:t>
                    </a:r>
                    <a:r>
                      <a:rPr lang="en-US" sz="1200" b="1" kern="0" baseline="-25000" dirty="0" err="1">
                        <a:solidFill>
                          <a:sysClr val="windowText" lastClr="000000"/>
                        </a:solidFill>
                        <a:ea typeface="Calibri"/>
                        <a:cs typeface="Times New Roman"/>
                      </a:rPr>
                      <a:t>pvo</a:t>
                    </a:r>
                    <a:r>
                      <a:rPr lang="en-US" sz="1200" b="1" kern="0" dirty="0">
                        <a:solidFill>
                          <a:sysClr val="windowText" lastClr="000000"/>
                        </a:solidFill>
                        <a:ea typeface="Calibri"/>
                        <a:cs typeface="Times New Roman"/>
                      </a:rPr>
                      <a:t> = 35.79 W</a:t>
                    </a:r>
                    <a:endParaRPr lang="en-US" sz="1100" kern="0" dirty="0">
                      <a:solidFill>
                        <a:sysClr val="windowText" lastClr="000000"/>
                      </a:solidFill>
                      <a:ea typeface="Calibri"/>
                      <a:cs typeface="Times New Roman"/>
                    </a:endParaRPr>
                  </a:p>
                </p:txBody>
              </p:sp>
              <p:sp>
                <p:nvSpPr>
                  <p:cNvPr id="16" name="Rectangle 15"/>
                  <p:cNvSpPr/>
                  <p:nvPr/>
                </p:nvSpPr>
                <p:spPr>
                  <a:xfrm>
                    <a:off x="1147313" y="256793"/>
                    <a:ext cx="1123950" cy="723899"/>
                  </a:xfrm>
                  <a:prstGeom prst="rect">
                    <a:avLst/>
                  </a:prstGeom>
                  <a:solidFill>
                    <a:sysClr val="window" lastClr="FFFFFF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lnSpc>
                        <a:spcPct val="115000"/>
                      </a:lnSpc>
                    </a:pPr>
                    <a:r>
                      <a:rPr lang="en-US" sz="1200" b="1" kern="0" dirty="0" err="1">
                        <a:solidFill>
                          <a:sysClr val="windowText" lastClr="000000"/>
                        </a:solidFill>
                        <a:ea typeface="Calibri"/>
                        <a:cs typeface="Times New Roman"/>
                      </a:rPr>
                      <a:t>V</a:t>
                    </a:r>
                    <a:r>
                      <a:rPr lang="en-US" sz="1200" b="1" kern="0" baseline="-25000" dirty="0" err="1">
                        <a:solidFill>
                          <a:sysClr val="windowText" lastClr="000000"/>
                        </a:solidFill>
                        <a:ea typeface="Calibri"/>
                        <a:cs typeface="Times New Roman"/>
                      </a:rPr>
                      <a:t>pvi</a:t>
                    </a:r>
                    <a:r>
                      <a:rPr lang="en-US" sz="1200" b="1" kern="0" dirty="0">
                        <a:solidFill>
                          <a:sysClr val="windowText" lastClr="000000"/>
                        </a:solidFill>
                        <a:ea typeface="Calibri"/>
                        <a:cs typeface="Times New Roman"/>
                      </a:rPr>
                      <a:t> = 32.11 V</a:t>
                    </a:r>
                    <a:endParaRPr lang="en-US" sz="1100" kern="0" dirty="0">
                      <a:solidFill>
                        <a:sysClr val="windowText" lastClr="000000"/>
                      </a:solidFill>
                      <a:ea typeface="Calibri"/>
                      <a:cs typeface="Times New Roman"/>
                    </a:endParaRPr>
                  </a:p>
                  <a:p>
                    <a:pPr algn="ctr">
                      <a:lnSpc>
                        <a:spcPct val="115000"/>
                      </a:lnSpc>
                    </a:pPr>
                    <a:r>
                      <a:rPr lang="en-US" sz="1200" b="1" kern="0" dirty="0" err="1">
                        <a:solidFill>
                          <a:sysClr val="windowText" lastClr="000000"/>
                        </a:solidFill>
                        <a:ea typeface="Calibri"/>
                        <a:cs typeface="Times New Roman"/>
                      </a:rPr>
                      <a:t>I</a:t>
                    </a:r>
                    <a:r>
                      <a:rPr lang="en-US" sz="1200" b="1" kern="0" baseline="-25000" dirty="0" err="1">
                        <a:solidFill>
                          <a:sysClr val="windowText" lastClr="000000"/>
                        </a:solidFill>
                        <a:ea typeface="Calibri"/>
                        <a:cs typeface="Times New Roman"/>
                      </a:rPr>
                      <a:t>pvi</a:t>
                    </a:r>
                    <a:r>
                      <a:rPr lang="en-US" sz="1200" b="1" kern="0" dirty="0">
                        <a:solidFill>
                          <a:sysClr val="windowText" lastClr="000000"/>
                        </a:solidFill>
                        <a:ea typeface="Calibri"/>
                        <a:cs typeface="Times New Roman"/>
                      </a:rPr>
                      <a:t> = 1.66 A</a:t>
                    </a:r>
                    <a:endParaRPr lang="en-US" sz="1100" kern="0" dirty="0">
                      <a:solidFill>
                        <a:sysClr val="windowText" lastClr="000000"/>
                      </a:solidFill>
                      <a:ea typeface="Calibri"/>
                      <a:cs typeface="Times New Roman"/>
                    </a:endParaRPr>
                  </a:p>
                  <a:p>
                    <a:pPr algn="ctr">
                      <a:lnSpc>
                        <a:spcPct val="115000"/>
                      </a:lnSpc>
                    </a:pPr>
                    <a:r>
                      <a:rPr lang="en-US" sz="1200" b="1" kern="0" dirty="0" err="1">
                        <a:solidFill>
                          <a:sysClr val="windowText" lastClr="000000"/>
                        </a:solidFill>
                        <a:ea typeface="Calibri"/>
                        <a:cs typeface="Times New Roman"/>
                      </a:rPr>
                      <a:t>P</a:t>
                    </a:r>
                    <a:r>
                      <a:rPr lang="en-US" sz="1200" b="1" kern="0" baseline="-25000" dirty="0" err="1">
                        <a:solidFill>
                          <a:sysClr val="windowText" lastClr="000000"/>
                        </a:solidFill>
                        <a:ea typeface="Calibri"/>
                        <a:cs typeface="Times New Roman"/>
                      </a:rPr>
                      <a:t>pvi</a:t>
                    </a:r>
                    <a:r>
                      <a:rPr lang="en-US" sz="1200" b="1" kern="0" dirty="0">
                        <a:solidFill>
                          <a:sysClr val="windowText" lastClr="000000"/>
                        </a:solidFill>
                        <a:ea typeface="Calibri"/>
                        <a:cs typeface="Times New Roman"/>
                      </a:rPr>
                      <a:t> = 53.23 W</a:t>
                    </a:r>
                    <a:endParaRPr lang="en-US" sz="1100" kern="0" dirty="0">
                      <a:solidFill>
                        <a:sysClr val="windowText" lastClr="000000"/>
                      </a:solidFill>
                      <a:ea typeface="Calibri"/>
                      <a:cs typeface="Times New Roman"/>
                    </a:endParaRPr>
                  </a:p>
                </p:txBody>
              </p:sp>
              <p:grpSp>
                <p:nvGrpSpPr>
                  <p:cNvPr id="7" name="Group 16"/>
                  <p:cNvGrpSpPr/>
                  <p:nvPr/>
                </p:nvGrpSpPr>
                <p:grpSpPr>
                  <a:xfrm>
                    <a:off x="-750267" y="348883"/>
                    <a:ext cx="8504099" cy="7515074"/>
                    <a:chOff x="-767519" y="-160075"/>
                    <a:chExt cx="8504099" cy="7515074"/>
                  </a:xfrm>
                </p:grpSpPr>
                <p:cxnSp>
                  <p:nvCxnSpPr>
                    <p:cNvPr id="21" name="Straight Connector 20"/>
                    <p:cNvCxnSpPr/>
                    <p:nvPr/>
                  </p:nvCxnSpPr>
                  <p:spPr>
                    <a:xfrm>
                      <a:off x="3457575" y="5181122"/>
                      <a:ext cx="1295400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ysClr val="windowText" lastClr="000000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2" name="Straight Connector 21"/>
                    <p:cNvCxnSpPr/>
                    <p:nvPr/>
                  </p:nvCxnSpPr>
                  <p:spPr>
                    <a:xfrm>
                      <a:off x="3470443" y="4904854"/>
                      <a:ext cx="1285875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ysClr val="windowText" lastClr="000000"/>
                      </a:solidFill>
                      <a:prstDash val="solid"/>
                    </a:ln>
                    <a:effectLst/>
                  </p:spPr>
                </p:cxnSp>
                <p:grpSp>
                  <p:nvGrpSpPr>
                    <p:cNvPr id="10" name="Group 22"/>
                    <p:cNvGrpSpPr/>
                    <p:nvPr/>
                  </p:nvGrpSpPr>
                  <p:grpSpPr>
                    <a:xfrm>
                      <a:off x="-767519" y="-160075"/>
                      <a:ext cx="8504099" cy="7515074"/>
                      <a:chOff x="-767519" y="-160075"/>
                      <a:chExt cx="8504099" cy="7515074"/>
                    </a:xfrm>
                  </p:grpSpPr>
                  <p:cxnSp>
                    <p:nvCxnSpPr>
                      <p:cNvPr id="24" name="Straight Connector 23"/>
                      <p:cNvCxnSpPr/>
                      <p:nvPr/>
                    </p:nvCxnSpPr>
                    <p:spPr>
                      <a:xfrm>
                        <a:off x="3429000" y="576641"/>
                        <a:ext cx="1323975" cy="0"/>
                      </a:xfrm>
                      <a:prstGeom prst="line">
                        <a:avLst/>
                      </a:prstGeom>
                      <a:noFill/>
                      <a:ln w="19050" cap="flat" cmpd="sng" algn="ctr">
                        <a:solidFill>
                          <a:sysClr val="windowText" lastClr="000000"/>
                        </a:solidFill>
                        <a:prstDash val="solid"/>
                      </a:ln>
                      <a:effectLst/>
                    </p:spPr>
                  </p:cxnSp>
                  <p:cxnSp>
                    <p:nvCxnSpPr>
                      <p:cNvPr id="25" name="Straight Connector 24"/>
                      <p:cNvCxnSpPr/>
                      <p:nvPr/>
                    </p:nvCxnSpPr>
                    <p:spPr>
                      <a:xfrm>
                        <a:off x="3429000" y="760820"/>
                        <a:ext cx="1323975" cy="0"/>
                      </a:xfrm>
                      <a:prstGeom prst="line">
                        <a:avLst/>
                      </a:prstGeom>
                      <a:noFill/>
                      <a:ln w="19050" cap="flat" cmpd="sng" algn="ctr">
                        <a:solidFill>
                          <a:sysClr val="windowText" lastClr="000000"/>
                        </a:solidFill>
                        <a:prstDash val="solid"/>
                      </a:ln>
                      <a:effectLst/>
                    </p:spPr>
                  </p:cxnSp>
                  <p:grpSp>
                    <p:nvGrpSpPr>
                      <p:cNvPr id="17" name="Group 25"/>
                      <p:cNvGrpSpPr/>
                      <p:nvPr/>
                    </p:nvGrpSpPr>
                    <p:grpSpPr>
                      <a:xfrm>
                        <a:off x="-767519" y="-160075"/>
                        <a:ext cx="8504099" cy="7515074"/>
                        <a:chOff x="-767519" y="-160075"/>
                        <a:chExt cx="8504099" cy="7515074"/>
                      </a:xfrm>
                    </p:grpSpPr>
                    <p:pic>
                      <p:nvPicPr>
                        <p:cNvPr id="27" name="Picture 26"/>
                        <p:cNvPicPr>
                          <a:picLocks/>
                        </p:cNvPicPr>
                        <p:nvPr/>
                      </p:nvPicPr>
                      <p:blipFill>
                        <a:blip r:embed="rId2" cstate="print">
                          <a:extLst>
                            <a:ext uri="{28A0092B-C50C-407E-A947-70E740481C1C}">
                              <a14:useLocalDpi xmlns=""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84764" y="576641"/>
                          <a:ext cx="2651816" cy="19449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  <p:sp>
                      <p:nvSpPr>
                        <p:cNvPr id="28" name="U-Turn Arrow 27"/>
                        <p:cNvSpPr/>
                        <p:nvPr/>
                      </p:nvSpPr>
                      <p:spPr>
                        <a:xfrm>
                          <a:off x="4609023" y="237721"/>
                          <a:ext cx="592706" cy="285750"/>
                        </a:xfrm>
                        <a:prstGeom prst="uturnArrow">
                          <a:avLst>
                            <a:gd name="adj1" fmla="val 25000"/>
                            <a:gd name="adj2" fmla="val 25000"/>
                            <a:gd name="adj3" fmla="val 25000"/>
                            <a:gd name="adj4" fmla="val 43750"/>
                            <a:gd name="adj5" fmla="val 96981"/>
                          </a:avLst>
                        </a:prstGeom>
                        <a:gradFill rotWithShape="1">
                          <a:gsLst>
                            <a:gs pos="0">
                              <a:srgbClr val="4F81BD">
                                <a:tint val="50000"/>
                                <a:satMod val="300000"/>
                              </a:srgbClr>
                            </a:gs>
                            <a:gs pos="35000">
                              <a:srgbClr val="4F81BD">
                                <a:tint val="37000"/>
                                <a:satMod val="300000"/>
                              </a:srgbClr>
                            </a:gs>
                            <a:gs pos="100000">
                              <a:srgbClr val="4F81BD">
                                <a:tint val="15000"/>
                                <a:satMod val="350000"/>
                              </a:srgbClr>
                            </a:gs>
                          </a:gsLst>
                          <a:lin ang="16200000" scaled="1"/>
                        </a:gradFill>
                        <a:ln w="9525" cap="flat" cmpd="sng" algn="ctr">
                          <a:solidFill>
                            <a:srgbClr val="4F81BD">
                              <a:shade val="95000"/>
                              <a:satMod val="105000"/>
                            </a:srgbClr>
                          </a:solidFill>
                          <a:prstDash val="solid"/>
                        </a:ln>
                        <a:effectLst>
                          <a:outerShdw blurRad="40000" dist="20000" dir="5400000" rotWithShape="0">
                            <a:srgbClr val="000000">
                              <a:alpha val="38000"/>
                            </a:srgbClr>
                          </a:outerShdw>
                        </a:effectLst>
                      </p:spPr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en-US" kern="0">
                            <a:solidFill>
                              <a:sysClr val="windowText" lastClr="000000"/>
                            </a:solidFill>
                          </a:endParaRPr>
                        </a:p>
                      </p:txBody>
                    </p:sp>
                    <p:cxnSp>
                      <p:nvCxnSpPr>
                        <p:cNvPr id="29" name="Straight Connector 28"/>
                        <p:cNvCxnSpPr/>
                        <p:nvPr/>
                      </p:nvCxnSpPr>
                      <p:spPr>
                        <a:xfrm>
                          <a:off x="4390456" y="6913681"/>
                          <a:ext cx="353060" cy="0"/>
                        </a:xfrm>
                        <a:prstGeom prst="line">
                          <a:avLst/>
                        </a:prstGeom>
                        <a:noFill/>
                        <a:ln w="19050" cap="flat" cmpd="sng" algn="ctr">
                          <a:solidFill>
                            <a:sysClr val="windowText" lastClr="000000"/>
                          </a:solidFill>
                          <a:prstDash val="solid"/>
                        </a:ln>
                        <a:effectLst/>
                      </p:spPr>
                    </p:cxnSp>
                    <p:cxnSp>
                      <p:nvCxnSpPr>
                        <p:cNvPr id="30" name="Straight Connector 29"/>
                        <p:cNvCxnSpPr/>
                        <p:nvPr/>
                      </p:nvCxnSpPr>
                      <p:spPr>
                        <a:xfrm>
                          <a:off x="4403259" y="7149469"/>
                          <a:ext cx="353060" cy="0"/>
                        </a:xfrm>
                        <a:prstGeom prst="line">
                          <a:avLst/>
                        </a:prstGeom>
                        <a:noFill/>
                        <a:ln w="19050" cap="flat" cmpd="sng" algn="ctr">
                          <a:solidFill>
                            <a:sysClr val="windowText" lastClr="000000"/>
                          </a:solidFill>
                          <a:prstDash val="solid"/>
                        </a:ln>
                        <a:effectLst/>
                      </p:spPr>
                    </p:cxnSp>
                    <p:pic>
                      <p:nvPicPr>
                        <p:cNvPr id="31" name="Picture 30"/>
                        <p:cNvPicPr>
                          <a:picLocks/>
                        </p:cNvPicPr>
                        <p:nvPr/>
                      </p:nvPicPr>
                      <p:blipFill>
                        <a:blip r:embed="rId3" cstate="print">
                          <a:extLst>
                            <a:ext uri="{28A0092B-C50C-407E-A947-70E740481C1C}">
                              <a14:useLocalDpi xmlns=""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-767519" y="1000567"/>
                          <a:ext cx="2651816" cy="19449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  <p:grpSp>
                      <p:nvGrpSpPr>
                        <p:cNvPr id="23" name="Group 31"/>
                        <p:cNvGrpSpPr/>
                        <p:nvPr/>
                      </p:nvGrpSpPr>
                      <p:grpSpPr>
                        <a:xfrm>
                          <a:off x="0" y="-160075"/>
                          <a:ext cx="5015127" cy="7515074"/>
                          <a:chOff x="195476" y="-158216"/>
                          <a:chExt cx="4899861" cy="7423567"/>
                        </a:xfrm>
                      </p:grpSpPr>
                      <p:grpSp>
                        <p:nvGrpSpPr>
                          <p:cNvPr id="26" name="Group 33"/>
                          <p:cNvGrpSpPr/>
                          <p:nvPr/>
                        </p:nvGrpSpPr>
                        <p:grpSpPr>
                          <a:xfrm>
                            <a:off x="195476" y="-158216"/>
                            <a:ext cx="4899861" cy="7423567"/>
                            <a:chOff x="195476" y="-158216"/>
                            <a:chExt cx="4899861" cy="7423567"/>
                          </a:xfrm>
                        </p:grpSpPr>
                        <p:sp>
                          <p:nvSpPr>
                            <p:cNvPr id="36" name="Rectangle 35"/>
                            <p:cNvSpPr/>
                            <p:nvPr/>
                          </p:nvSpPr>
                          <p:spPr>
                            <a:xfrm>
                              <a:off x="2895837" y="-158216"/>
                              <a:ext cx="316230" cy="419100"/>
                            </a:xfrm>
                            <a:prstGeom prst="rect">
                              <a:avLst/>
                            </a:prstGeom>
                            <a:solidFill>
                              <a:sysClr val="window" lastClr="FFFFFF"/>
                            </a:solidFill>
                            <a:ln w="25400" cap="flat" cmpd="sng" algn="ctr">
                              <a:noFill/>
                              <a:prstDash val="solid"/>
                            </a:ln>
                            <a:effectLst/>
                          </p:spPr>
                          <p:txBody>
                            <a:bodyPr rot="0" spcFirstLastPara="0" vert="horz" wrap="square" lIns="91440" tIns="45720" rIns="91440" bIns="45720" numCol="1" spcCol="0" rtlCol="0" fromWordArt="0" anchor="ctr" anchorCtr="0" forceAA="0" compatLnSpc="1">
                              <a:prstTxWarp prst="textNoShape">
                                <a:avLst/>
                              </a:prstTxWarp>
                              <a:noAutofit/>
                            </a:bodyPr>
                            <a:lstStyle/>
                            <a:p>
                              <a:pPr>
                                <a:lnSpc>
                                  <a:spcPct val="115000"/>
                                </a:lnSpc>
                              </a:pPr>
                              <a:r>
                                <a:rPr lang="en-US" b="1" kern="0" dirty="0">
                                  <a:solidFill>
                                    <a:sysClr val="windowText" lastClr="000000"/>
                                  </a:solidFill>
                                  <a:ea typeface="Calibri"/>
                                  <a:cs typeface="Times New Roman"/>
                                </a:rPr>
                                <a:t>P</a:t>
                              </a:r>
                              <a:endParaRPr lang="en-US" sz="1100" kern="0" dirty="0">
                                <a:solidFill>
                                  <a:sysClr val="windowText" lastClr="000000"/>
                                </a:solidFill>
                                <a:ea typeface="Calibri"/>
                                <a:cs typeface="Times New Roman"/>
                              </a:endParaRPr>
                            </a:p>
                          </p:txBody>
                        </p:sp>
                        <p:grpSp>
                          <p:nvGrpSpPr>
                            <p:cNvPr id="32" name="Group 36"/>
                            <p:cNvGrpSpPr/>
                            <p:nvPr/>
                          </p:nvGrpSpPr>
                          <p:grpSpPr>
                            <a:xfrm>
                              <a:off x="2714955" y="114689"/>
                              <a:ext cx="1613229" cy="1637428"/>
                              <a:chOff x="-188648" y="-1313219"/>
                              <a:chExt cx="1409053" cy="1435903"/>
                            </a:xfrm>
                          </p:grpSpPr>
                          <p:sp>
                            <p:nvSpPr>
                              <p:cNvPr id="58" name="Right Arrow 57"/>
                              <p:cNvSpPr/>
                              <p:nvPr/>
                            </p:nvSpPr>
                            <p:spPr>
                              <a:xfrm>
                                <a:off x="-188648" y="-1313219"/>
                                <a:ext cx="609540" cy="200025"/>
                              </a:xfrm>
                              <a:prstGeom prst="rightArrow">
                                <a:avLst/>
                              </a:prstGeom>
                              <a:gradFill rotWithShape="1">
                                <a:gsLst>
                                  <a:gs pos="0">
                                    <a:srgbClr val="C0504D">
                                      <a:shade val="51000"/>
                                      <a:satMod val="130000"/>
                                    </a:srgbClr>
                                  </a:gs>
                                  <a:gs pos="80000">
                                    <a:srgbClr val="C0504D">
                                      <a:shade val="93000"/>
                                      <a:satMod val="130000"/>
                                    </a:srgbClr>
                                  </a:gs>
                                  <a:gs pos="100000">
                                    <a:srgbClr val="C0504D">
                                      <a:shade val="94000"/>
                                      <a:satMod val="135000"/>
                                    </a:srgbClr>
                                  </a:gs>
                                </a:gsLst>
                                <a:lin ang="16200000" scaled="0"/>
                              </a:gradFill>
                              <a:ln>
                                <a:noFill/>
                              </a:ln>
                              <a:effectLst>
                                <a:outerShdw blurRad="40000" dist="23000" dir="5400000" rotWithShape="0">
                                  <a:srgbClr val="000000">
                                    <a:alpha val="35000"/>
                                  </a:srgbClr>
                                </a:outerShdw>
                              </a:effectLst>
                              <a:scene3d>
                                <a:camera prst="orthographicFront">
                                  <a:rot lat="0" lon="0" rev="0"/>
                                </a:camera>
                                <a:lightRig rig="threePt" dir="t">
                                  <a:rot lat="0" lon="0" rev="1200000"/>
                                </a:lightRig>
                              </a:scene3d>
                              <a:sp3d>
                                <a:bevelT w="63500" h="25400"/>
                              </a:sp3d>
                            </p:spPr>
                            <p:txBody>
                              <a:bodyPr rot="0" spcFirstLastPara="0" vert="horz" wrap="square" lIns="91440" tIns="45720" rIns="91440" bIns="45720" numCol="1" spcCol="0" rtlCol="0" fromWordArt="0" anchor="ctr" anchorCtr="0" forceAA="0" compatLnSpc="1">
                                <a:prstTxWarp prst="textNoShape">
                                  <a:avLst/>
                                </a:prstTxWarp>
                                <a:noAutofit/>
                              </a:bodyPr>
                              <a:lstStyle/>
                              <a:p>
                                <a:endParaRPr lang="en-US" kern="0">
                                  <a:solidFill>
                                    <a:sysClr val="windowText" lastClr="000000"/>
                                  </a:solidFill>
                                </a:endParaRPr>
                              </a:p>
                            </p:txBody>
                          </p:sp>
                          <p:sp>
                            <p:nvSpPr>
                              <p:cNvPr id="59" name="Rectangle 58"/>
                              <p:cNvSpPr/>
                              <p:nvPr/>
                            </p:nvSpPr>
                            <p:spPr>
                              <a:xfrm>
                                <a:off x="944180" y="-244981"/>
                                <a:ext cx="276225" cy="367665"/>
                              </a:xfrm>
                              <a:prstGeom prst="rect">
                                <a:avLst/>
                              </a:prstGeom>
                              <a:solidFill>
                                <a:sysClr val="window" lastClr="FFFFFF"/>
                              </a:solidFill>
                              <a:ln w="25400" cap="flat" cmpd="sng" algn="ctr">
                                <a:noFill/>
                                <a:prstDash val="solid"/>
                              </a:ln>
                              <a:effectLst/>
                            </p:spPr>
                            <p:txBody>
                              <a:bodyPr rot="0" spcFirstLastPara="0" vert="horz" wrap="square" lIns="91440" tIns="45720" rIns="91440" bIns="45720" numCol="1" spcCol="0" rtlCol="0" fromWordArt="0" anchor="ctr" anchorCtr="0" forceAA="0" compatLnSpc="1">
                                <a:prstTxWarp prst="textNoShape">
                                  <a:avLst/>
                                </a:prstTxWarp>
                                <a:noAutofit/>
                              </a:bodyPr>
                              <a:lstStyle/>
                              <a:p>
                                <a:pPr>
                                  <a:lnSpc>
                                    <a:spcPct val="115000"/>
                                  </a:lnSpc>
                                </a:pPr>
                                <a:r>
                                  <a:rPr lang="en-US" b="1" kern="0" dirty="0">
                                    <a:solidFill>
                                      <a:sysClr val="windowText" lastClr="000000"/>
                                    </a:solidFill>
                                    <a:ea typeface="Calibri"/>
                                    <a:cs typeface="Times New Roman"/>
                                  </a:rPr>
                                  <a:t>P</a:t>
                                </a:r>
                                <a:endParaRPr lang="en-US" sz="1100" kern="0" dirty="0">
                                  <a:solidFill>
                                    <a:sysClr val="windowText" lastClr="000000"/>
                                  </a:solidFill>
                                  <a:ea typeface="Calibri"/>
                                  <a:cs typeface="Times New Roman"/>
                                </a:endParaRPr>
                              </a:p>
                            </p:txBody>
                          </p:sp>
                        </p:grpSp>
                        <p:sp>
                          <p:nvSpPr>
                            <p:cNvPr id="38" name="Rounded Rectangle 37"/>
                            <p:cNvSpPr/>
                            <p:nvPr/>
                          </p:nvSpPr>
                          <p:spPr>
                            <a:xfrm>
                              <a:off x="232700" y="455252"/>
                              <a:ext cx="967570" cy="387182"/>
                            </a:xfrm>
                            <a:prstGeom prst="roundRect">
                              <a:avLst/>
                            </a:prstGeom>
                            <a:solidFill>
                              <a:srgbClr val="4BACC6">
                                <a:lumMod val="20000"/>
                                <a:lumOff val="80000"/>
                              </a:srgbClr>
                            </a:solidFill>
                            <a:ln w="25400" cap="flat" cmpd="sng" algn="ctr">
                              <a:solidFill>
                                <a:sysClr val="windowText" lastClr="000000"/>
                              </a:solidFill>
                              <a:prstDash val="solid"/>
                            </a:ln>
                            <a:effectLst/>
                          </p:spPr>
                          <p:txBody>
                            <a:bodyPr rot="0" spcFirstLastPara="0" vert="horz" wrap="square" lIns="91440" tIns="45720" rIns="91440" bIns="45720" numCol="1" spcCol="0" rtlCol="0" fromWordArt="0" anchor="ctr" anchorCtr="0" forceAA="0" compatLnSpc="1">
                              <a:prstTxWarp prst="textNoShape">
                                <a:avLst/>
                              </a:prstTxWarp>
                              <a:noAutofit/>
                            </a:bodyPr>
                            <a:lstStyle/>
                            <a:p>
                              <a:pPr algn="ctr">
                                <a:lnSpc>
                                  <a:spcPct val="115000"/>
                                </a:lnSpc>
                                <a:spcAft>
                                  <a:spcPts val="1000"/>
                                </a:spcAft>
                              </a:pPr>
                              <a:r>
                                <a:rPr lang="en-US" sz="1200" b="1" kern="0">
                                  <a:solidFill>
                                    <a:sysClr val="windowText" lastClr="000000"/>
                                  </a:solidFill>
                                  <a:ea typeface="Calibri"/>
                                  <a:cs typeface="Times New Roman"/>
                                </a:rPr>
                                <a:t>PV Array</a:t>
                              </a:r>
                              <a:endParaRPr lang="en-US" sz="1100" kern="0">
                                <a:solidFill>
                                  <a:sysClr val="windowText" lastClr="000000"/>
                                </a:solidFill>
                                <a:ea typeface="Calibri"/>
                                <a:cs typeface="Times New Roman"/>
                              </a:endParaRPr>
                            </a:p>
                          </p:txBody>
                        </p:sp>
                        <p:cxnSp>
                          <p:nvCxnSpPr>
                            <p:cNvPr id="39" name="Straight Connector 38"/>
                            <p:cNvCxnSpPr/>
                            <p:nvPr/>
                          </p:nvCxnSpPr>
                          <p:spPr>
                            <a:xfrm>
                              <a:off x="1219043" y="569530"/>
                              <a:ext cx="1470328" cy="0"/>
                            </a:xfrm>
                            <a:prstGeom prst="line">
                              <a:avLst/>
                            </a:prstGeom>
                            <a:noFill/>
                            <a:ln w="19050" cap="flat" cmpd="sng" algn="ctr">
                              <a:solidFill>
                                <a:sysClr val="windowText" lastClr="000000"/>
                              </a:solidFill>
                              <a:prstDash val="solid"/>
                            </a:ln>
                            <a:effectLst/>
                          </p:spPr>
                        </p:cxnSp>
                        <p:cxnSp>
                          <p:nvCxnSpPr>
                            <p:cNvPr id="40" name="Straight Connector 39"/>
                            <p:cNvCxnSpPr/>
                            <p:nvPr/>
                          </p:nvCxnSpPr>
                          <p:spPr>
                            <a:xfrm>
                              <a:off x="1218936" y="751466"/>
                              <a:ext cx="1470565" cy="0"/>
                            </a:xfrm>
                            <a:prstGeom prst="line">
                              <a:avLst/>
                            </a:prstGeom>
                            <a:noFill/>
                            <a:ln w="19050" cap="flat" cmpd="sng" algn="ctr">
                              <a:solidFill>
                                <a:sysClr val="windowText" lastClr="000000"/>
                              </a:solidFill>
                              <a:prstDash val="solid"/>
                            </a:ln>
                            <a:effectLst/>
                          </p:spPr>
                        </p:cxnSp>
                        <p:grpSp>
                          <p:nvGrpSpPr>
                            <p:cNvPr id="34" name="Group 40"/>
                            <p:cNvGrpSpPr/>
                            <p:nvPr/>
                          </p:nvGrpSpPr>
                          <p:grpSpPr>
                            <a:xfrm>
                              <a:off x="195476" y="205657"/>
                              <a:ext cx="4899861" cy="7059694"/>
                              <a:chOff x="195476" y="205657"/>
                              <a:chExt cx="4899861" cy="7059694"/>
                            </a:xfrm>
                          </p:grpSpPr>
                          <p:sp>
                            <p:nvSpPr>
                              <p:cNvPr id="43" name="Rectangle 42"/>
                              <p:cNvSpPr/>
                              <p:nvPr/>
                            </p:nvSpPr>
                            <p:spPr>
                              <a:xfrm>
                                <a:off x="2956566" y="4117293"/>
                                <a:ext cx="316230" cy="419100"/>
                              </a:xfrm>
                              <a:prstGeom prst="rect">
                                <a:avLst/>
                              </a:prstGeom>
                              <a:solidFill>
                                <a:sysClr val="window" lastClr="FFFFFF"/>
                              </a:solidFill>
                              <a:ln w="25400" cap="flat" cmpd="sng" algn="ctr">
                                <a:noFill/>
                                <a:prstDash val="solid"/>
                              </a:ln>
                              <a:effectLst/>
                            </p:spPr>
                            <p:txBody>
                              <a:bodyPr rot="0" spcFirstLastPara="0" vert="horz" wrap="square" lIns="91440" tIns="45720" rIns="91440" bIns="45720" numCol="1" spcCol="0" rtlCol="0" fromWordArt="0" anchor="ctr" anchorCtr="0" forceAA="0" compatLnSpc="1">
                                <a:prstTxWarp prst="textNoShape">
                                  <a:avLst/>
                                </a:prstTxWarp>
                                <a:noAutofit/>
                              </a:bodyPr>
                              <a:lstStyle/>
                              <a:p>
                                <a:pPr>
                                  <a:lnSpc>
                                    <a:spcPct val="115000"/>
                                  </a:lnSpc>
                                </a:pPr>
                                <a:r>
                                  <a:rPr lang="en-US" b="1" kern="0" dirty="0">
                                    <a:solidFill>
                                      <a:sysClr val="windowText" lastClr="000000"/>
                                    </a:solidFill>
                                    <a:ea typeface="Calibri"/>
                                    <a:cs typeface="Times New Roman"/>
                                  </a:rPr>
                                  <a:t>P</a:t>
                                </a:r>
                                <a:endParaRPr lang="en-US" sz="1100" kern="0" dirty="0">
                                  <a:solidFill>
                                    <a:sysClr val="windowText" lastClr="000000"/>
                                  </a:solidFill>
                                  <a:ea typeface="Calibri"/>
                                  <a:cs typeface="Times New Roman"/>
                                </a:endParaRPr>
                              </a:p>
                            </p:txBody>
                          </p:sp>
                          <p:cxnSp>
                            <p:nvCxnSpPr>
                              <p:cNvPr id="44" name="Straight Connector 43"/>
                              <p:cNvCxnSpPr/>
                              <p:nvPr/>
                            </p:nvCxnSpPr>
                            <p:spPr>
                              <a:xfrm>
                                <a:off x="854297" y="5117945"/>
                                <a:ext cx="1770227" cy="0"/>
                              </a:xfrm>
                              <a:prstGeom prst="line">
                                <a:avLst/>
                              </a:prstGeom>
                              <a:noFill/>
                              <a:ln w="19050" cap="flat" cmpd="sng" algn="ctr">
                                <a:solidFill>
                                  <a:sysClr val="windowText" lastClr="000000"/>
                                </a:solidFill>
                                <a:prstDash val="solid"/>
                              </a:ln>
                              <a:effectLst/>
                            </p:spPr>
                          </p:cxnSp>
                          <p:cxnSp>
                            <p:nvCxnSpPr>
                              <p:cNvPr id="45" name="Straight Connector 44"/>
                              <p:cNvCxnSpPr/>
                              <p:nvPr/>
                            </p:nvCxnSpPr>
                            <p:spPr>
                              <a:xfrm>
                                <a:off x="854297" y="4845040"/>
                                <a:ext cx="1770295" cy="0"/>
                              </a:xfrm>
                              <a:prstGeom prst="line">
                                <a:avLst/>
                              </a:prstGeom>
                              <a:noFill/>
                              <a:ln w="19050" cap="flat" cmpd="sng" algn="ctr">
                                <a:solidFill>
                                  <a:sysClr val="windowText" lastClr="000000"/>
                                </a:solidFill>
                                <a:prstDash val="solid"/>
                              </a:ln>
                              <a:effectLst/>
                            </p:spPr>
                          </p:cxnSp>
                          <p:sp>
                            <p:nvSpPr>
                              <p:cNvPr id="46" name="Rectangle 45"/>
                              <p:cNvSpPr/>
                              <p:nvPr/>
                            </p:nvSpPr>
                            <p:spPr>
                              <a:xfrm rot="16200000">
                                <a:off x="1515473" y="3532316"/>
                                <a:ext cx="6906524" cy="253205"/>
                              </a:xfrm>
                              <a:prstGeom prst="rect">
                                <a:avLst/>
                              </a:prstGeom>
                              <a:solidFill>
                                <a:srgbClr val="EEECE1"/>
                              </a:solidFill>
                              <a:ln w="12700" cap="flat" cmpd="sng" algn="ctr">
                                <a:solidFill>
                                  <a:sysClr val="windowText" lastClr="000000"/>
                                </a:solidFill>
                                <a:prstDash val="solid"/>
                              </a:ln>
                              <a:effectLst/>
                            </p:spPr>
                            <p:txBody>
                              <a:bodyPr rot="0" spcFirstLastPara="0" vert="horz" wrap="square" lIns="91440" tIns="45720" rIns="91440" bIns="45720" numCol="1" spcCol="0" rtlCol="0" fromWordArt="0" anchor="ctr" anchorCtr="0" forceAA="0" compatLnSpc="1">
                                <a:prstTxWarp prst="textNoShape">
                                  <a:avLst/>
                                </a:prstTxWarp>
                                <a:noAutofit/>
                              </a:bodyPr>
                              <a:lstStyle/>
                              <a:p>
                                <a:pPr algn="ctr">
                                  <a:lnSpc>
                                    <a:spcPct val="115000"/>
                                  </a:lnSpc>
                                </a:pPr>
                                <a:r>
                                  <a:rPr lang="en-US" sz="1200" b="1" kern="0">
                                    <a:solidFill>
                                      <a:sysClr val="windowText" lastClr="000000"/>
                                    </a:solidFill>
                                    <a:ea typeface="Calibri"/>
                                    <a:cs typeface="Times New Roman"/>
                                  </a:rPr>
                                  <a:t>DC Bus</a:t>
                                </a:r>
                                <a:endParaRPr lang="en-US" sz="1100" kern="0">
                                  <a:solidFill>
                                    <a:sysClr val="windowText" lastClr="000000"/>
                                  </a:solidFill>
                                  <a:ea typeface="Calibri"/>
                                  <a:cs typeface="Times New Roman"/>
                                </a:endParaRPr>
                              </a:p>
                            </p:txBody>
                          </p:sp>
                          <p:sp>
                            <p:nvSpPr>
                              <p:cNvPr id="47" name="Rounded Rectangle 46"/>
                              <p:cNvSpPr/>
                              <p:nvPr/>
                            </p:nvSpPr>
                            <p:spPr>
                              <a:xfrm>
                                <a:off x="2572060" y="4699606"/>
                                <a:ext cx="1014095" cy="553720"/>
                              </a:xfrm>
                              <a:prstGeom prst="roundRect">
                                <a:avLst/>
                              </a:prstGeom>
                              <a:solidFill>
                                <a:srgbClr val="FFFF00"/>
                              </a:solidFill>
                              <a:ln w="12700" cap="flat" cmpd="sng" algn="ctr">
                                <a:solidFill>
                                  <a:sysClr val="windowText" lastClr="000000"/>
                                </a:solidFill>
                                <a:prstDash val="solid"/>
                              </a:ln>
                              <a:effectLst/>
                            </p:spPr>
                            <p:txBody>
                              <a:bodyPr rot="0" spcFirstLastPara="0" vert="horz" wrap="square" lIns="91440" tIns="45720" rIns="91440" bIns="45720" numCol="1" spcCol="0" rtlCol="0" fromWordArt="0" anchor="ctr" anchorCtr="0" forceAA="0" compatLnSpc="1">
                                <a:prstTxWarp prst="textNoShape">
                                  <a:avLst/>
                                </a:prstTxWarp>
                                <a:noAutofit/>
                              </a:bodyPr>
                              <a:lstStyle/>
                              <a:p>
                                <a:pPr algn="ctr">
                                  <a:lnSpc>
                                    <a:spcPct val="115000"/>
                                  </a:lnSpc>
                                </a:pPr>
                                <a:r>
                                  <a:rPr lang="en-US" sz="1200" b="1" kern="0">
                                    <a:solidFill>
                                      <a:sysClr val="windowText" lastClr="000000"/>
                                    </a:solidFill>
                                    <a:ea typeface="Calibri"/>
                                    <a:cs typeface="Times New Roman"/>
                                  </a:rPr>
                                  <a:t>DC/DC</a:t>
                                </a:r>
                                <a:endParaRPr lang="en-US" sz="1100" kern="0">
                                  <a:solidFill>
                                    <a:sysClr val="windowText" lastClr="000000"/>
                                  </a:solidFill>
                                  <a:ea typeface="Calibri"/>
                                  <a:cs typeface="Times New Roman"/>
                                </a:endParaRPr>
                              </a:p>
                              <a:p>
                                <a:pPr algn="ctr">
                                  <a:lnSpc>
                                    <a:spcPct val="115000"/>
                                  </a:lnSpc>
                                </a:pPr>
                                <a:r>
                                  <a:rPr lang="en-US" sz="1200" b="1" kern="0">
                                    <a:solidFill>
                                      <a:sysClr val="windowText" lastClr="000000"/>
                                    </a:solidFill>
                                    <a:ea typeface="Calibri"/>
                                    <a:cs typeface="Times New Roman"/>
                                  </a:rPr>
                                  <a:t>Converter</a:t>
                                </a:r>
                                <a:endParaRPr lang="en-US" sz="1100" kern="0">
                                  <a:solidFill>
                                    <a:sysClr val="windowText" lastClr="000000"/>
                                  </a:solidFill>
                                  <a:ea typeface="Calibri"/>
                                  <a:cs typeface="Times New Roman"/>
                                </a:endParaRPr>
                              </a:p>
                            </p:txBody>
                          </p:sp>
                          <p:sp>
                            <p:nvSpPr>
                              <p:cNvPr id="48" name="Rounded Rectangle 47"/>
                              <p:cNvSpPr/>
                              <p:nvPr/>
                            </p:nvSpPr>
                            <p:spPr>
                              <a:xfrm>
                                <a:off x="2624524" y="1752118"/>
                                <a:ext cx="732790" cy="420370"/>
                              </a:xfrm>
                              <a:prstGeom prst="roundRect">
                                <a:avLst/>
                              </a:prstGeom>
                              <a:solidFill>
                                <a:srgbClr val="4BACC6">
                                  <a:lumMod val="20000"/>
                                  <a:lumOff val="80000"/>
                                </a:srgbClr>
                              </a:solidFill>
                              <a:ln w="25400" cap="flat" cmpd="sng" algn="ctr">
                                <a:solidFill>
                                  <a:sysClr val="windowText" lastClr="000000"/>
                                </a:solidFill>
                                <a:prstDash val="solid"/>
                              </a:ln>
                              <a:effectLst/>
                            </p:spPr>
                            <p:txBody>
                              <a:bodyPr rot="0" spcFirstLastPara="0" vert="horz" wrap="square" lIns="91440" tIns="45720" rIns="91440" bIns="45720" numCol="1" spcCol="0" rtlCol="0" fromWordArt="0" anchor="ctr" anchorCtr="0" forceAA="0" compatLnSpc="1">
                                <a:prstTxWarp prst="textNoShape">
                                  <a:avLst/>
                                </a:prstTxWarp>
                                <a:noAutofit/>
                              </a:bodyPr>
                              <a:lstStyle/>
                              <a:p>
                                <a:pPr algn="ctr">
                                  <a:lnSpc>
                                    <a:spcPct val="115000"/>
                                  </a:lnSpc>
                                  <a:spcAft>
                                    <a:spcPts val="1000"/>
                                  </a:spcAft>
                                </a:pPr>
                                <a:r>
                                  <a:rPr lang="en-US" sz="1200" b="1" kern="0">
                                    <a:solidFill>
                                      <a:sysClr val="windowText" lastClr="000000"/>
                                    </a:solidFill>
                                    <a:ea typeface="Calibri"/>
                                    <a:cs typeface="Times New Roman"/>
                                  </a:rPr>
                                  <a:t>Battery</a:t>
                                </a:r>
                                <a:endParaRPr lang="en-US" sz="1100" kern="0">
                                  <a:solidFill>
                                    <a:sysClr val="windowText" lastClr="000000"/>
                                  </a:solidFill>
                                  <a:ea typeface="Calibri"/>
                                  <a:cs typeface="Times New Roman"/>
                                </a:endParaRPr>
                              </a:p>
                            </p:txBody>
                          </p:sp>
                          <p:grpSp>
                            <p:nvGrpSpPr>
                              <p:cNvPr id="37" name="Group 48"/>
                              <p:cNvGrpSpPr/>
                              <p:nvPr/>
                            </p:nvGrpSpPr>
                            <p:grpSpPr>
                              <a:xfrm>
                                <a:off x="2145931" y="6644272"/>
                                <a:ext cx="2496290" cy="621079"/>
                                <a:chOff x="-1645036" y="1142316"/>
                                <a:chExt cx="2496363" cy="621079"/>
                              </a:xfrm>
                            </p:grpSpPr>
                            <p:cxnSp>
                              <p:nvCxnSpPr>
                                <p:cNvPr id="54" name="Straight Connector 53"/>
                                <p:cNvCxnSpPr/>
                                <p:nvPr/>
                              </p:nvCxnSpPr>
                              <p:spPr>
                                <a:xfrm>
                                  <a:off x="-536518" y="1328391"/>
                                  <a:ext cx="345512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19050" cap="flat" cmpd="sng" algn="ctr">
                                  <a:solidFill>
                                    <a:sysClr val="windowText" lastClr="000000"/>
                                  </a:solidFill>
                                  <a:prstDash val="solid"/>
                                </a:ln>
                                <a:effectLst/>
                              </p:spPr>
                            </p:cxnSp>
                            <p:sp>
                              <p:nvSpPr>
                                <p:cNvPr id="55" name="Rounded Rectangle 54"/>
                                <p:cNvSpPr/>
                                <p:nvPr/>
                              </p:nvSpPr>
                              <p:spPr>
                                <a:xfrm>
                                  <a:off x="-183690" y="1142316"/>
                                  <a:ext cx="1035017" cy="621079"/>
                                </a:xfrm>
                                <a:prstGeom prst="roundRect">
                                  <a:avLst/>
                                </a:prstGeom>
                                <a:solidFill>
                                  <a:srgbClr val="EEECE1"/>
                                </a:solidFill>
                                <a:ln w="12700" cap="flat" cmpd="sng" algn="ctr">
                                  <a:solidFill>
                                    <a:srgbClr val="EEECE1"/>
                                  </a:solidFill>
                                  <a:prstDash val="solid"/>
                                </a:ln>
                                <a:effectLst>
                                  <a:glow rad="139700">
                                    <a:srgbClr val="C0504D">
                                      <a:satMod val="175000"/>
                                      <a:alpha val="40000"/>
                                    </a:srgbClr>
                                  </a:glow>
                                </a:effectLst>
                              </p:spPr>
                              <p:txBody>
                                <a:bodyPr rot="0" spcFirstLastPara="0" vert="horz" wrap="square" lIns="91440" tIns="45720" rIns="91440" bIns="45720" numCol="1" spcCol="0" rtlCol="0" fromWordArt="0" anchor="ctr" anchorCtr="0" forceAA="0" compatLnSpc="1">
                                  <a:prstTxWarp prst="textNoShape">
                                    <a:avLst/>
                                  </a:prstTxWarp>
                                  <a:noAutofit/>
                                </a:bodyPr>
                                <a:lstStyle/>
                                <a:p>
                                  <a:pPr algn="ctr">
                                    <a:lnSpc>
                                      <a:spcPct val="115000"/>
                                    </a:lnSpc>
                                  </a:pPr>
                                  <a:r>
                                    <a:rPr lang="en-US" sz="1200" b="1" kern="0">
                                      <a:solidFill>
                                        <a:srgbClr val="000000"/>
                                      </a:solidFill>
                                      <a:effectLst>
                                        <a:glow rad="101600">
                                          <a:srgbClr val="C0504D">
                                            <a:satMod val="175000"/>
                                            <a:alpha val="40000"/>
                                          </a:srgbClr>
                                        </a:glow>
                                      </a:effectLst>
                                      <a:ea typeface="Calibri"/>
                                      <a:cs typeface="Times New Roman"/>
                                    </a:rPr>
                                    <a:t>DC/DC</a:t>
                                  </a:r>
                                  <a:endParaRPr lang="en-US" sz="1100" kern="0">
                                    <a:solidFill>
                                      <a:sysClr val="windowText" lastClr="000000"/>
                                    </a:solidFill>
                                    <a:ea typeface="Calibri"/>
                                    <a:cs typeface="Times New Roman"/>
                                  </a:endParaRPr>
                                </a:p>
                                <a:p>
                                  <a:pPr algn="ctr">
                                    <a:lnSpc>
                                      <a:spcPct val="115000"/>
                                    </a:lnSpc>
                                  </a:pPr>
                                  <a:r>
                                    <a:rPr lang="en-US" sz="1200" b="1" kern="0">
                                      <a:solidFill>
                                        <a:srgbClr val="000000"/>
                                      </a:solidFill>
                                      <a:effectLst>
                                        <a:glow rad="101600">
                                          <a:srgbClr val="C0504D">
                                            <a:satMod val="175000"/>
                                            <a:alpha val="40000"/>
                                          </a:srgbClr>
                                        </a:glow>
                                      </a:effectLst>
                                      <a:ea typeface="Calibri"/>
                                      <a:cs typeface="Times New Roman"/>
                                    </a:rPr>
                                    <a:t>Converter</a:t>
                                  </a:r>
                                  <a:endParaRPr lang="en-US" sz="1100" kern="0">
                                    <a:solidFill>
                                      <a:sysClr val="windowText" lastClr="000000"/>
                                    </a:solidFill>
                                    <a:ea typeface="Calibri"/>
                                    <a:cs typeface="Times New Roman"/>
                                  </a:endParaRPr>
                                </a:p>
                              </p:txBody>
                            </p:sp>
                            <p:cxnSp>
                              <p:nvCxnSpPr>
                                <p:cNvPr id="56" name="Straight Connector 55"/>
                                <p:cNvCxnSpPr/>
                                <p:nvPr/>
                              </p:nvCxnSpPr>
                              <p:spPr>
                                <a:xfrm>
                                  <a:off x="-536518" y="1563955"/>
                                  <a:ext cx="345512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19050" cap="flat" cmpd="sng" algn="ctr">
                                  <a:solidFill>
                                    <a:sysClr val="windowText" lastClr="000000"/>
                                  </a:solidFill>
                                  <a:prstDash val="solid"/>
                                </a:ln>
                                <a:effectLst/>
                              </p:spPr>
                            </p:cxnSp>
                            <p:sp>
                              <p:nvSpPr>
                                <p:cNvPr id="57" name="Rounded Rectangle 56"/>
                                <p:cNvSpPr/>
                                <p:nvPr/>
                              </p:nvSpPr>
                              <p:spPr>
                                <a:xfrm>
                                  <a:off x="-1645036" y="1227713"/>
                                  <a:ext cx="1230672" cy="450286"/>
                                </a:xfrm>
                                <a:prstGeom prst="roundRect">
                                  <a:avLst/>
                                </a:prstGeom>
                                <a:solidFill>
                                  <a:srgbClr val="EEECE1"/>
                                </a:solidFill>
                                <a:ln w="25400" cap="flat" cmpd="sng" algn="ctr">
                                  <a:solidFill>
                                    <a:srgbClr val="EEECE1"/>
                                  </a:solidFill>
                                  <a:prstDash val="solid"/>
                                </a:ln>
                                <a:effectLst>
                                  <a:glow rad="139700">
                                    <a:srgbClr val="C0504D">
                                      <a:satMod val="175000"/>
                                      <a:alpha val="40000"/>
                                    </a:srgbClr>
                                  </a:glow>
                                </a:effectLst>
                              </p:spPr>
                              <p:txBody>
                                <a:bodyPr rot="0" spcFirstLastPara="0" vert="horz" wrap="square" lIns="91440" tIns="45720" rIns="91440" bIns="45720" numCol="1" spcCol="0" rtlCol="0" fromWordArt="0" anchor="ctr" anchorCtr="0" forceAA="0" compatLnSpc="1">
                                  <a:prstTxWarp prst="textNoShape">
                                    <a:avLst/>
                                  </a:prstTxWarp>
                                  <a:noAutofit/>
                                </a:bodyPr>
                                <a:lstStyle/>
                                <a:p>
                                  <a:pPr algn="ctr">
                                    <a:lnSpc>
                                      <a:spcPct val="115000"/>
                                    </a:lnSpc>
                                    <a:spcAft>
                                      <a:spcPts val="1000"/>
                                    </a:spcAft>
                                  </a:pPr>
                                  <a:endParaRPr lang="en-US" sz="1200" b="1" kern="0" dirty="0">
                                    <a:solidFill>
                                      <a:srgbClr val="000000"/>
                                    </a:solidFill>
                                    <a:effectLst>
                                      <a:glow rad="101600">
                                        <a:srgbClr val="C0504D">
                                          <a:satMod val="175000"/>
                                          <a:alpha val="40000"/>
                                        </a:srgbClr>
                                      </a:glow>
                                    </a:effectLst>
                                    <a:ea typeface="Calibri"/>
                                    <a:cs typeface="Times New Roman"/>
                                  </a:endParaRPr>
                                </a:p>
                                <a:p>
                                  <a:pPr algn="ctr">
                                    <a:lnSpc>
                                      <a:spcPct val="115000"/>
                                    </a:lnSpc>
                                    <a:spcAft>
                                      <a:spcPts val="1000"/>
                                    </a:spcAft>
                                  </a:pPr>
                                  <a:r>
                                    <a:rPr lang="en-US" sz="1200" b="1" kern="0" dirty="0">
                                      <a:solidFill>
                                        <a:srgbClr val="000000"/>
                                      </a:solidFill>
                                      <a:effectLst>
                                        <a:glow rad="101600">
                                          <a:srgbClr val="C0504D">
                                            <a:satMod val="175000"/>
                                            <a:alpha val="40000"/>
                                          </a:srgbClr>
                                        </a:glow>
                                      </a:effectLst>
                                      <a:ea typeface="Calibri"/>
                                      <a:cs typeface="Times New Roman"/>
                                    </a:rPr>
                                    <a:t>Ultra-capacitor</a:t>
                                  </a:r>
                                  <a:endParaRPr lang="en-US" sz="1100" kern="0" dirty="0">
                                    <a:solidFill>
                                      <a:sysClr val="windowText" lastClr="000000"/>
                                    </a:solidFill>
                                    <a:ea typeface="Calibri"/>
                                    <a:cs typeface="Times New Roman"/>
                                  </a:endParaRPr>
                                </a:p>
                                <a:p>
                                  <a:pPr algn="ctr">
                                    <a:lnSpc>
                                      <a:spcPct val="115000"/>
                                    </a:lnSpc>
                                    <a:spcAft>
                                      <a:spcPts val="1000"/>
                                    </a:spcAft>
                                  </a:pPr>
                                  <a:r>
                                    <a:rPr lang="en-US" sz="1200" b="1" kern="0" dirty="0">
                                      <a:solidFill>
                                        <a:sysClr val="windowText" lastClr="000000"/>
                                      </a:solidFill>
                                      <a:effectLst>
                                        <a:outerShdw blurRad="63500" sx="102000" sy="102000" algn="ctr">
                                          <a:srgbClr val="000000">
                                            <a:alpha val="40000"/>
                                          </a:srgbClr>
                                        </a:outerShdw>
                                      </a:effectLst>
                                      <a:ea typeface="Calibri"/>
                                      <a:cs typeface="Times New Roman"/>
                                    </a:rPr>
                                    <a:t> </a:t>
                                  </a:r>
                                  <a:endParaRPr lang="en-US" sz="1100" kern="0" dirty="0">
                                    <a:solidFill>
                                      <a:sysClr val="windowText" lastClr="000000"/>
                                    </a:solidFill>
                                    <a:ea typeface="Calibri"/>
                                    <a:cs typeface="Times New Roman"/>
                                  </a:endParaRPr>
                                </a:p>
                              </p:txBody>
                            </p:sp>
                          </p:grpSp>
                          <p:sp>
                            <p:nvSpPr>
                              <p:cNvPr id="50" name="Rounded Rectangle 49"/>
                              <p:cNvSpPr/>
                              <p:nvPr/>
                            </p:nvSpPr>
                            <p:spPr>
                              <a:xfrm>
                                <a:off x="195476" y="4754072"/>
                                <a:ext cx="723900" cy="400050"/>
                              </a:xfrm>
                              <a:prstGeom prst="roundRect">
                                <a:avLst/>
                              </a:prstGeom>
                              <a:solidFill>
                                <a:srgbClr val="4BACC6">
                                  <a:lumMod val="20000"/>
                                  <a:lumOff val="80000"/>
                                </a:srgbClr>
                              </a:solidFill>
                              <a:ln w="25400" cap="flat" cmpd="sng" algn="ctr">
                                <a:solidFill>
                                  <a:sysClr val="windowText" lastClr="000000"/>
                                </a:solidFill>
                                <a:prstDash val="solid"/>
                              </a:ln>
                              <a:effectLst/>
                            </p:spPr>
                            <p:txBody>
                              <a:bodyPr rot="0" spcFirstLastPara="0" vert="horz" wrap="square" lIns="91440" tIns="45720" rIns="91440" bIns="45720" numCol="1" spcCol="0" rtlCol="0" fromWordArt="0" anchor="ctr" anchorCtr="0" forceAA="0" compatLnSpc="1">
                                <a:prstTxWarp prst="textNoShape">
                                  <a:avLst/>
                                </a:prstTxWarp>
                                <a:noAutofit/>
                              </a:bodyPr>
                              <a:lstStyle/>
                              <a:p>
                                <a:pPr algn="ctr">
                                  <a:lnSpc>
                                    <a:spcPct val="115000"/>
                                  </a:lnSpc>
                                  <a:spcAft>
                                    <a:spcPts val="1000"/>
                                  </a:spcAft>
                                </a:pPr>
                                <a:r>
                                  <a:rPr lang="en-US" sz="1200" b="1" kern="0">
                                    <a:solidFill>
                                      <a:sysClr val="windowText" lastClr="000000"/>
                                    </a:solidFill>
                                    <a:ea typeface="Calibri"/>
                                    <a:cs typeface="Times New Roman"/>
                                  </a:rPr>
                                  <a:t>R Load</a:t>
                                </a:r>
                                <a:endParaRPr lang="en-US" sz="1100" kern="0">
                                  <a:solidFill>
                                    <a:sysClr val="windowText" lastClr="000000"/>
                                  </a:solidFill>
                                  <a:ea typeface="Calibri"/>
                                  <a:cs typeface="Times New Roman"/>
                                </a:endParaRPr>
                              </a:p>
                            </p:txBody>
                          </p:sp>
                          <p:cxnSp>
                            <p:nvCxnSpPr>
                              <p:cNvPr id="51" name="Straight Connector 50"/>
                              <p:cNvCxnSpPr/>
                              <p:nvPr/>
                            </p:nvCxnSpPr>
                            <p:spPr>
                              <a:xfrm>
                                <a:off x="3357149" y="1843086"/>
                                <a:ext cx="1481744" cy="0"/>
                              </a:xfrm>
                              <a:prstGeom prst="line">
                                <a:avLst/>
                              </a:prstGeom>
                              <a:noFill/>
                              <a:ln w="19050" cap="flat" cmpd="sng" algn="ctr">
                                <a:solidFill>
                                  <a:sysClr val="windowText" lastClr="000000"/>
                                </a:solidFill>
                                <a:prstDash val="solid"/>
                              </a:ln>
                              <a:effectLst/>
                            </p:spPr>
                          </p:cxnSp>
                          <p:cxnSp>
                            <p:nvCxnSpPr>
                              <p:cNvPr id="52" name="Straight Connector 51"/>
                              <p:cNvCxnSpPr/>
                              <p:nvPr/>
                            </p:nvCxnSpPr>
                            <p:spPr>
                              <a:xfrm>
                                <a:off x="3357413" y="2115991"/>
                                <a:ext cx="1485063" cy="0"/>
                              </a:xfrm>
                              <a:prstGeom prst="line">
                                <a:avLst/>
                              </a:prstGeom>
                              <a:noFill/>
                              <a:ln w="19050" cap="flat" cmpd="sng" algn="ctr">
                                <a:solidFill>
                                  <a:sysClr val="windowText" lastClr="000000"/>
                                </a:solidFill>
                                <a:prstDash val="solid"/>
                              </a:ln>
                              <a:effectLst/>
                            </p:spPr>
                          </p:cxnSp>
                          <p:sp>
                            <p:nvSpPr>
                              <p:cNvPr id="53" name="Right Arrow 52"/>
                              <p:cNvSpPr/>
                              <p:nvPr/>
                            </p:nvSpPr>
                            <p:spPr>
                              <a:xfrm flipH="1">
                                <a:off x="2730826" y="4390198"/>
                                <a:ext cx="697865" cy="227965"/>
                              </a:xfrm>
                              <a:prstGeom prst="rightArrow">
                                <a:avLst/>
                              </a:prstGeom>
                              <a:gradFill rotWithShape="1">
                                <a:gsLst>
                                  <a:gs pos="0">
                                    <a:srgbClr val="C0504D">
                                      <a:shade val="51000"/>
                                      <a:satMod val="130000"/>
                                    </a:srgbClr>
                                  </a:gs>
                                  <a:gs pos="80000">
                                    <a:srgbClr val="C0504D">
                                      <a:shade val="93000"/>
                                      <a:satMod val="130000"/>
                                    </a:srgbClr>
                                  </a:gs>
                                  <a:gs pos="100000">
                                    <a:srgbClr val="C0504D">
                                      <a:shade val="94000"/>
                                      <a:satMod val="135000"/>
                                    </a:srgbClr>
                                  </a:gs>
                                </a:gsLst>
                                <a:lin ang="16200000" scaled="0"/>
                              </a:gradFill>
                              <a:ln>
                                <a:noFill/>
                              </a:ln>
                              <a:effectLst>
                                <a:outerShdw blurRad="40000" dist="23000" dir="5400000" rotWithShape="0">
                                  <a:srgbClr val="000000">
                                    <a:alpha val="35000"/>
                                  </a:srgbClr>
                                </a:outerShdw>
                              </a:effectLst>
                              <a:scene3d>
                                <a:camera prst="orthographicFront">
                                  <a:rot lat="0" lon="0" rev="0"/>
                                </a:camera>
                                <a:lightRig rig="threePt" dir="t">
                                  <a:rot lat="0" lon="0" rev="1200000"/>
                                </a:lightRig>
                              </a:scene3d>
                              <a:sp3d>
                                <a:bevelT w="63500" h="25400"/>
                              </a:sp3d>
                            </p:spPr>
                            <p:txBody>
                              <a:bodyPr rot="0" spcFirstLastPara="0" vert="horz" wrap="square" lIns="91440" tIns="45720" rIns="91440" bIns="45720" numCol="1" spcCol="0" rtlCol="0" fromWordArt="0" anchor="ctr" anchorCtr="0" forceAA="0" compatLnSpc="1">
                                <a:prstTxWarp prst="textNoShape">
                                  <a:avLst/>
                                </a:prstTxWarp>
                                <a:noAutofit/>
                              </a:bodyPr>
                              <a:lstStyle/>
                              <a:p>
                                <a:endParaRPr lang="en-US" kern="0">
                                  <a:solidFill>
                                    <a:sysClr val="windowText" lastClr="000000"/>
                                  </a:solidFill>
                                </a:endParaRPr>
                              </a:p>
                            </p:txBody>
                          </p:sp>
                        </p:grpSp>
                        <p:sp>
                          <p:nvSpPr>
                            <p:cNvPr id="42" name="Rounded Rectangle 41"/>
                            <p:cNvSpPr/>
                            <p:nvPr/>
                          </p:nvSpPr>
                          <p:spPr>
                            <a:xfrm>
                              <a:off x="2596444" y="375872"/>
                              <a:ext cx="942340" cy="557531"/>
                            </a:xfrm>
                            <a:prstGeom prst="roundRect">
                              <a:avLst/>
                            </a:prstGeom>
                            <a:solidFill>
                              <a:srgbClr val="FFFF00"/>
                            </a:solidFill>
                            <a:ln w="12700" cap="flat" cmpd="sng" algn="ctr">
                              <a:solidFill>
                                <a:sysClr val="windowText" lastClr="000000"/>
                              </a:solidFill>
                              <a:prstDash val="solid"/>
                            </a:ln>
                            <a:effectLst/>
                          </p:spPr>
                          <p:txBody>
                            <a:bodyPr rot="0" spcFirstLastPara="0" vert="horz" wrap="square" lIns="91440" tIns="45720" rIns="91440" bIns="45720" numCol="1" spcCol="0" rtlCol="0" fromWordArt="0" anchor="ctr" anchorCtr="0" forceAA="0" compatLnSpc="1">
                              <a:prstTxWarp prst="textNoShape">
                                <a:avLst/>
                              </a:prstTxWarp>
                              <a:noAutofit/>
                            </a:bodyPr>
                            <a:lstStyle/>
                            <a:p>
                              <a:pPr algn="ctr">
                                <a:lnSpc>
                                  <a:spcPct val="115000"/>
                                </a:lnSpc>
                              </a:pPr>
                              <a:r>
                                <a:rPr lang="en-US" sz="1200" b="1" kern="0" dirty="0">
                                  <a:solidFill>
                                    <a:sysClr val="windowText" lastClr="000000"/>
                                  </a:solidFill>
                                  <a:ea typeface="Calibri"/>
                                  <a:cs typeface="Times New Roman"/>
                                </a:rPr>
                                <a:t>DC/DC</a:t>
                              </a:r>
                              <a:endParaRPr lang="en-US" sz="1100" kern="0" dirty="0">
                                <a:solidFill>
                                  <a:sysClr val="windowText" lastClr="000000"/>
                                </a:solidFill>
                                <a:ea typeface="Calibri"/>
                                <a:cs typeface="Times New Roman"/>
                              </a:endParaRPr>
                            </a:p>
                            <a:p>
                              <a:pPr algn="ctr">
                                <a:lnSpc>
                                  <a:spcPct val="115000"/>
                                </a:lnSpc>
                              </a:pPr>
                              <a:r>
                                <a:rPr lang="en-US" sz="1200" b="1" kern="0" dirty="0">
                                  <a:solidFill>
                                    <a:sysClr val="windowText" lastClr="000000"/>
                                  </a:solidFill>
                                  <a:ea typeface="Calibri"/>
                                  <a:cs typeface="Times New Roman"/>
                                </a:rPr>
                                <a:t>Converter</a:t>
                              </a:r>
                              <a:endParaRPr lang="en-US" sz="1100" kern="0" dirty="0">
                                <a:solidFill>
                                  <a:sysClr val="windowText" lastClr="000000"/>
                                </a:solidFill>
                                <a:ea typeface="Calibri"/>
                                <a:cs typeface="Times New Roman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35" name="Right Arrow 34"/>
                          <p:cNvSpPr/>
                          <p:nvPr/>
                        </p:nvSpPr>
                        <p:spPr>
                          <a:xfrm flipH="1">
                            <a:off x="3806826" y="1570181"/>
                            <a:ext cx="698500" cy="227965"/>
                          </a:xfrm>
                          <a:prstGeom prst="rightArrow">
                            <a:avLst/>
                          </a:prstGeom>
                          <a:gradFill rotWithShape="1">
                            <a:gsLst>
                              <a:gs pos="0">
                                <a:srgbClr val="C0504D">
                                  <a:shade val="51000"/>
                                  <a:satMod val="130000"/>
                                </a:srgbClr>
                              </a:gs>
                              <a:gs pos="80000">
                                <a:srgbClr val="C0504D">
                                  <a:shade val="93000"/>
                                  <a:satMod val="130000"/>
                                </a:srgbClr>
                              </a:gs>
                              <a:gs pos="100000">
                                <a:srgbClr val="C0504D">
                                  <a:shade val="94000"/>
                                  <a:satMod val="135000"/>
                                </a:srgbClr>
                              </a:gs>
                            </a:gsLst>
                            <a:lin ang="16200000" scaled="0"/>
                          </a:gradFill>
                          <a:ln>
                            <a:noFill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  <a:scene3d>
                            <a:camera prst="orthographicFront">
                              <a:rot lat="0" lon="0" rev="0"/>
                            </a:camera>
                            <a:lightRig rig="threePt" dir="t">
                              <a:rot lat="0" lon="0" rev="1200000"/>
                            </a:lightRig>
                          </a:scene3d>
                          <a:sp3d>
                            <a:bevelT w="63500" h="25400"/>
                          </a:sp3d>
                        </p:spPr>
                        <p:txBody>
                          <a:bodyPr rot="0" spcFirstLastPara="0" vert="horz" wrap="square" lIns="91440" tIns="45720" rIns="91440" bIns="45720" numCol="1" spcCol="0" rtlCol="0" fromWordArt="0" anchor="ctr" anchorCtr="0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endParaRPr lang="en-US" kern="0">
                              <a:solidFill>
                                <a:sysClr val="windowText" lastClr="000000"/>
                              </a:solidFill>
                            </a:endParaRPr>
                          </a:p>
                        </p:txBody>
                      </p:sp>
                    </p:grpSp>
                    <p:pic>
                      <p:nvPicPr>
                        <p:cNvPr id="33" name="Picture 32"/>
                        <p:cNvPicPr>
                          <a:picLocks/>
                        </p:cNvPicPr>
                        <p:nvPr/>
                      </p:nvPicPr>
                      <p:blipFill>
                        <a:blip r:embed="rId4" cstate="print">
                          <a:extLst>
                            <a:ext uri="{28A0092B-C50C-407E-A947-70E740481C1C}">
                              <a14:useLocalDpi xmlns=""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84764" y="4904853"/>
                          <a:ext cx="2651816" cy="19449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grpSp>
                </p:grpSp>
              </p:grpSp>
              <p:sp>
                <p:nvSpPr>
                  <p:cNvPr id="18" name="Rectangle 17"/>
                  <p:cNvSpPr/>
                  <p:nvPr/>
                </p:nvSpPr>
                <p:spPr>
                  <a:xfrm>
                    <a:off x="2329132" y="-203655"/>
                    <a:ext cx="1322070" cy="664233"/>
                  </a:xfrm>
                  <a:prstGeom prst="rect">
                    <a:avLst/>
                  </a:prstGeom>
                  <a:solidFill>
                    <a:sysClr val="window" lastClr="FFFFFF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lnSpc>
                        <a:spcPct val="115000"/>
                      </a:lnSpc>
                    </a:pPr>
                    <a:r>
                      <a:rPr lang="en-US" sz="1200" b="1" kern="0" dirty="0">
                        <a:solidFill>
                          <a:sysClr val="windowText" lastClr="000000"/>
                        </a:solidFill>
                        <a:ea typeface="Calibri"/>
                        <a:cs typeface="Times New Roman"/>
                      </a:rPr>
                      <a:t>D = 0.27</a:t>
                    </a:r>
                    <a:endParaRPr lang="en-US" sz="1100" kern="0" dirty="0">
                      <a:solidFill>
                        <a:sysClr val="windowText" lastClr="000000"/>
                      </a:solidFill>
                      <a:ea typeface="Calibri"/>
                      <a:cs typeface="Times New Roman"/>
                    </a:endParaRPr>
                  </a:p>
                  <a:p>
                    <a:pPr algn="ctr">
                      <a:lnSpc>
                        <a:spcPct val="115000"/>
                      </a:lnSpc>
                    </a:pPr>
                    <a:r>
                      <a:rPr lang="en-US" sz="1200" b="1" kern="0" dirty="0">
                        <a:solidFill>
                          <a:sysClr val="windowText" lastClr="000000"/>
                        </a:solidFill>
                        <a:ea typeface="Times New Roman"/>
                        <a:cs typeface="Times New Roman"/>
                      </a:rPr>
                      <a:t>Efficiency = 67 %</a:t>
                    </a:r>
                    <a:endParaRPr lang="en-US" sz="1100" kern="0" dirty="0">
                      <a:solidFill>
                        <a:sysClr val="windowText" lastClr="000000"/>
                      </a:solidFill>
                      <a:ea typeface="Calibri"/>
                      <a:cs typeface="Times New Roman"/>
                    </a:endParaRPr>
                  </a:p>
                  <a:p>
                    <a:pPr algn="ctr">
                      <a:lnSpc>
                        <a:spcPct val="115000"/>
                      </a:lnSpc>
                      <a:spcAft>
                        <a:spcPts val="1000"/>
                      </a:spcAft>
                    </a:pPr>
                    <a:r>
                      <a:rPr lang="en-US" sz="1200" b="1" kern="0" dirty="0" err="1">
                        <a:solidFill>
                          <a:sysClr val="windowText" lastClr="000000"/>
                        </a:solidFill>
                        <a:ea typeface="Calibri"/>
                        <a:cs typeface="Times New Roman"/>
                      </a:rPr>
                      <a:t>P</a:t>
                    </a:r>
                    <a:r>
                      <a:rPr lang="en-US" sz="1200" b="1" kern="0" baseline="-25000" dirty="0" err="1">
                        <a:solidFill>
                          <a:sysClr val="windowText" lastClr="000000"/>
                        </a:solidFill>
                        <a:ea typeface="Calibri"/>
                        <a:cs typeface="Times New Roman"/>
                      </a:rPr>
                      <a:t>loss</a:t>
                    </a:r>
                    <a:r>
                      <a:rPr lang="en-US" sz="1200" b="1" kern="0" dirty="0">
                        <a:solidFill>
                          <a:sysClr val="windowText" lastClr="000000"/>
                        </a:solidFill>
                        <a:ea typeface="Calibri"/>
                        <a:cs typeface="Times New Roman"/>
                      </a:rPr>
                      <a:t> = 17.44 W</a:t>
                    </a:r>
                    <a:endParaRPr lang="en-US" sz="1100" kern="0" dirty="0">
                      <a:solidFill>
                        <a:sysClr val="windowText" lastClr="000000"/>
                      </a:solidFill>
                      <a:ea typeface="Calibri"/>
                      <a:cs typeface="Times New Roman"/>
                    </a:endParaRPr>
                  </a:p>
                </p:txBody>
              </p:sp>
              <p:sp>
                <p:nvSpPr>
                  <p:cNvPr id="19" name="Rectangle 18"/>
                  <p:cNvSpPr/>
                  <p:nvPr/>
                </p:nvSpPr>
                <p:spPr>
                  <a:xfrm>
                    <a:off x="3528203" y="1288426"/>
                    <a:ext cx="1123950" cy="661994"/>
                  </a:xfrm>
                  <a:prstGeom prst="rect">
                    <a:avLst/>
                  </a:prstGeom>
                  <a:solidFill>
                    <a:sysClr val="window" lastClr="FFFFFF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lnSpc>
                        <a:spcPct val="115000"/>
                      </a:lnSpc>
                    </a:pPr>
                    <a:r>
                      <a:rPr lang="en-US" sz="1200" b="1" kern="0" dirty="0">
                        <a:solidFill>
                          <a:sysClr val="windowText" lastClr="000000"/>
                        </a:solidFill>
                        <a:ea typeface="Calibri"/>
                        <a:cs typeface="Times New Roman"/>
                      </a:rPr>
                      <a:t>V</a:t>
                    </a:r>
                    <a:r>
                      <a:rPr lang="en-US" sz="1200" b="1" kern="0" baseline="-25000" dirty="0">
                        <a:solidFill>
                          <a:sysClr val="windowText" lastClr="000000"/>
                        </a:solidFill>
                        <a:ea typeface="Calibri"/>
                        <a:cs typeface="Times New Roman"/>
                      </a:rPr>
                      <a:t>B</a:t>
                    </a:r>
                    <a:r>
                      <a:rPr lang="en-US" sz="1200" b="1" kern="0" dirty="0">
                        <a:solidFill>
                          <a:sysClr val="windowText" lastClr="000000"/>
                        </a:solidFill>
                        <a:ea typeface="Calibri"/>
                        <a:cs typeface="Times New Roman"/>
                      </a:rPr>
                      <a:t> = 12.06 V</a:t>
                    </a:r>
                    <a:endParaRPr lang="en-US" sz="1100" kern="0" dirty="0">
                      <a:solidFill>
                        <a:sysClr val="windowText" lastClr="000000"/>
                      </a:solidFill>
                      <a:ea typeface="Calibri"/>
                      <a:cs typeface="Times New Roman"/>
                    </a:endParaRPr>
                  </a:p>
                  <a:p>
                    <a:pPr algn="ctr">
                      <a:lnSpc>
                        <a:spcPct val="115000"/>
                      </a:lnSpc>
                    </a:pPr>
                    <a:r>
                      <a:rPr lang="en-US" sz="1200" b="1" kern="0" dirty="0">
                        <a:solidFill>
                          <a:sysClr val="windowText" lastClr="000000"/>
                        </a:solidFill>
                        <a:ea typeface="Calibri"/>
                        <a:cs typeface="Times New Roman"/>
                      </a:rPr>
                      <a:t>I</a:t>
                    </a:r>
                    <a:r>
                      <a:rPr lang="en-US" sz="1200" b="1" kern="0" baseline="-25000" dirty="0">
                        <a:solidFill>
                          <a:sysClr val="windowText" lastClr="000000"/>
                        </a:solidFill>
                        <a:ea typeface="Calibri"/>
                        <a:cs typeface="Times New Roman"/>
                      </a:rPr>
                      <a:t>B</a:t>
                    </a:r>
                    <a:r>
                      <a:rPr lang="en-US" sz="1200" b="1" kern="0" dirty="0">
                        <a:solidFill>
                          <a:sysClr val="windowText" lastClr="000000"/>
                        </a:solidFill>
                        <a:ea typeface="Calibri"/>
                        <a:cs typeface="Times New Roman"/>
                      </a:rPr>
                      <a:t> = 1.75 A</a:t>
                    </a:r>
                    <a:endParaRPr lang="en-US" sz="1100" kern="0" dirty="0">
                      <a:solidFill>
                        <a:sysClr val="windowText" lastClr="000000"/>
                      </a:solidFill>
                      <a:ea typeface="Calibri"/>
                      <a:cs typeface="Times New Roman"/>
                    </a:endParaRPr>
                  </a:p>
                  <a:p>
                    <a:pPr algn="ctr">
                      <a:lnSpc>
                        <a:spcPct val="115000"/>
                      </a:lnSpc>
                    </a:pPr>
                    <a:r>
                      <a:rPr lang="en-US" sz="1200" b="1" kern="0" dirty="0">
                        <a:solidFill>
                          <a:sysClr val="windowText" lastClr="000000"/>
                        </a:solidFill>
                        <a:ea typeface="Calibri"/>
                        <a:cs typeface="Times New Roman"/>
                      </a:rPr>
                      <a:t>P</a:t>
                    </a:r>
                    <a:r>
                      <a:rPr lang="en-US" sz="1200" b="1" kern="0" baseline="-25000" dirty="0">
                        <a:solidFill>
                          <a:sysClr val="windowText" lastClr="000000"/>
                        </a:solidFill>
                        <a:ea typeface="Calibri"/>
                        <a:cs typeface="Times New Roman"/>
                      </a:rPr>
                      <a:t>B</a:t>
                    </a:r>
                    <a:r>
                      <a:rPr lang="en-US" sz="1200" b="1" kern="0" dirty="0">
                        <a:solidFill>
                          <a:sysClr val="windowText" lastClr="000000"/>
                        </a:solidFill>
                        <a:ea typeface="Calibri"/>
                        <a:cs typeface="Times New Roman"/>
                      </a:rPr>
                      <a:t> = 21.12 W</a:t>
                    </a:r>
                    <a:endParaRPr lang="en-US" sz="1100" kern="0" dirty="0">
                      <a:solidFill>
                        <a:sysClr val="windowText" lastClr="000000"/>
                      </a:solidFill>
                      <a:ea typeface="Calibri"/>
                      <a:cs typeface="Times New Roman"/>
                    </a:endParaRPr>
                  </a:p>
                </p:txBody>
              </p:sp>
              <p:sp>
                <p:nvSpPr>
                  <p:cNvPr id="20" name="Rectangle 19"/>
                  <p:cNvSpPr/>
                  <p:nvPr/>
                </p:nvSpPr>
                <p:spPr>
                  <a:xfrm>
                    <a:off x="-424312" y="3927319"/>
                    <a:ext cx="1552575" cy="285750"/>
                  </a:xfrm>
                  <a:prstGeom prst="rect">
                    <a:avLst/>
                  </a:prstGeom>
                  <a:solidFill>
                    <a:sysClr val="window" lastClr="FFFFFF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lnSpc>
                        <a:spcPct val="115000"/>
                      </a:lnSpc>
                    </a:pPr>
                    <a:r>
                      <a:rPr lang="en-US" sz="1200" b="1" kern="0" dirty="0">
                        <a:solidFill>
                          <a:srgbClr val="FF0000"/>
                        </a:solidFill>
                        <a:ea typeface="Times New Roman"/>
                        <a:cs typeface="Times New Roman"/>
                      </a:rPr>
                      <a:t>Total </a:t>
                    </a:r>
                    <a:r>
                      <a:rPr lang="en-US" sz="1200" b="1" kern="0" dirty="0" err="1">
                        <a:solidFill>
                          <a:srgbClr val="FF0000"/>
                        </a:solidFill>
                        <a:ea typeface="Times New Roman"/>
                        <a:cs typeface="Times New Roman"/>
                      </a:rPr>
                      <a:t>P</a:t>
                    </a:r>
                    <a:r>
                      <a:rPr lang="en-US" sz="1200" b="1" kern="0" baseline="-25000" dirty="0" err="1">
                        <a:solidFill>
                          <a:srgbClr val="FF0000"/>
                        </a:solidFill>
                        <a:ea typeface="Times New Roman"/>
                        <a:cs typeface="Times New Roman"/>
                      </a:rPr>
                      <a:t>loss</a:t>
                    </a:r>
                    <a:r>
                      <a:rPr lang="en-US" sz="1200" b="1" kern="0" dirty="0">
                        <a:solidFill>
                          <a:srgbClr val="FF0000"/>
                        </a:solidFill>
                        <a:ea typeface="Times New Roman"/>
                        <a:cs typeface="Times New Roman"/>
                      </a:rPr>
                      <a:t> = 22.75 W</a:t>
                    </a:r>
                    <a:endParaRPr lang="en-US" sz="1100" kern="0" dirty="0">
                      <a:solidFill>
                        <a:sysClr val="windowText" lastClr="000000"/>
                      </a:solidFill>
                      <a:ea typeface="Calibri"/>
                      <a:cs typeface="Times New Roman"/>
                    </a:endParaRPr>
                  </a:p>
                </p:txBody>
              </p:sp>
            </p:grpSp>
          </p:grpSp>
          <p:pic>
            <p:nvPicPr>
              <p:cNvPr id="8" name="Picture 7"/>
              <p:cNvPicPr>
                <a:picLocks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750267" y="5889087"/>
                <a:ext cx="2651816" cy="1944933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6" name="Picture 5"/>
            <p:cNvPicPr>
              <a:picLocks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75217" y="2769091"/>
              <a:ext cx="2651816" cy="1944933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="" xmlns:p14="http://schemas.microsoft.com/office/powerpoint/2010/main" val="2757793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>
          <a:xfrm>
            <a:off x="107504" y="6520259"/>
            <a:ext cx="2133600" cy="365125"/>
          </a:xfrm>
        </p:spPr>
        <p:txBody>
          <a:bodyPr/>
          <a:lstStyle/>
          <a:p>
            <a:pPr algn="l"/>
            <a:fld id="{27F968D8-75AD-403F-AA43-F2EEEB5E7234}" type="datetime1">
              <a:rPr lang="en-US" sz="1400" smtClean="0">
                <a:solidFill>
                  <a:prstClr val="black"/>
                </a:solidFill>
              </a:rPr>
              <a:pPr algn="l"/>
              <a:t>6/19/2016</a:t>
            </a:fld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986464" y="6520259"/>
            <a:ext cx="762000" cy="365125"/>
          </a:xfrm>
        </p:spPr>
        <p:txBody>
          <a:bodyPr/>
          <a:lstStyle/>
          <a:p>
            <a:pPr algn="r"/>
            <a:fld id="{B6F15528-21DE-4FAA-801E-634DDDAF4B2B}" type="slidenum">
              <a:rPr lang="en-US" sz="1400" smtClean="0">
                <a:solidFill>
                  <a:prstClr val="black"/>
                </a:solidFill>
              </a:rPr>
              <a:pPr algn="r"/>
              <a:t>24</a:t>
            </a:fld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52400" y="0"/>
            <a:ext cx="8839200" cy="65532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/>
              <a:ea typeface="Calibri"/>
              <a:cs typeface="+mn-cs"/>
            </a:endParaRPr>
          </a:p>
        </p:txBody>
      </p:sp>
      <p:pic>
        <p:nvPicPr>
          <p:cNvPr id="8" name="Picture 7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80" t="17555" b="16615"/>
          <a:stretch/>
        </p:blipFill>
        <p:spPr bwMode="auto">
          <a:xfrm>
            <a:off x="685800" y="1600200"/>
            <a:ext cx="7848600" cy="304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7" name="Rectangle 6"/>
          <p:cNvSpPr/>
          <p:nvPr/>
        </p:nvSpPr>
        <p:spPr>
          <a:xfrm>
            <a:off x="2522120" y="5105400"/>
            <a:ext cx="4488280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000" b="1" dirty="0" smtClean="0"/>
              <a:t>Losses of the IGBT module.</a:t>
            </a:r>
            <a:endParaRPr lang="en-US" sz="3000" b="1" dirty="0"/>
          </a:p>
        </p:txBody>
      </p:sp>
    </p:spTree>
    <p:extLst>
      <p:ext uri="{BB962C8B-B14F-4D97-AF65-F5344CB8AC3E}">
        <p14:creationId xmlns="" xmlns:p14="http://schemas.microsoft.com/office/powerpoint/2010/main" val="546970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>
          <a:xfrm>
            <a:off x="107504" y="6520259"/>
            <a:ext cx="2133600" cy="365125"/>
          </a:xfrm>
        </p:spPr>
        <p:txBody>
          <a:bodyPr/>
          <a:lstStyle/>
          <a:p>
            <a:pPr algn="l"/>
            <a:fld id="{27F968D8-75AD-403F-AA43-F2EEEB5E7234}" type="datetime1">
              <a:rPr lang="en-US" sz="1400" smtClean="0">
                <a:solidFill>
                  <a:prstClr val="black"/>
                </a:solidFill>
              </a:rPr>
              <a:pPr algn="l"/>
              <a:t>6/19/2016</a:t>
            </a:fld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986464" y="6520259"/>
            <a:ext cx="762000" cy="365125"/>
          </a:xfrm>
        </p:spPr>
        <p:txBody>
          <a:bodyPr/>
          <a:lstStyle/>
          <a:p>
            <a:pPr algn="r"/>
            <a:fld id="{B6F15528-21DE-4FAA-801E-634DDDAF4B2B}" type="slidenum">
              <a:rPr lang="en-US" sz="1400" smtClean="0">
                <a:solidFill>
                  <a:prstClr val="black"/>
                </a:solidFill>
              </a:rPr>
              <a:pPr algn="r"/>
              <a:t>25</a:t>
            </a:fld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52400" y="152400"/>
            <a:ext cx="8839200" cy="65532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indent="0" algn="just">
              <a:spcBef>
                <a:spcPts val="600"/>
              </a:spcBef>
              <a:buFont typeface="Wingdings" pitchFamily="2" charset="2"/>
              <a:buChar char="v"/>
              <a:defRPr/>
            </a:pPr>
            <a:r>
              <a:rPr lang="en-GB" sz="4000" b="1" u="sng" dirty="0" smtClean="0">
                <a:solidFill>
                  <a:srgbClr val="C00000"/>
                </a:solidFill>
              </a:rPr>
              <a:t>Energy Management Cases: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/>
              <a:ea typeface="Calibri"/>
              <a:cs typeface="+mn-cs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2057400"/>
            <a:ext cx="9144000" cy="1524000"/>
          </a:xfrm>
        </p:spPr>
        <p:txBody>
          <a:bodyPr>
            <a:normAutofit/>
          </a:bodyPr>
          <a:lstStyle/>
          <a:p>
            <a:r>
              <a:rPr lang="en-US" b="1" u="sng" dirty="0" smtClean="0">
                <a:solidFill>
                  <a:srgbClr val="FF0000"/>
                </a:solidFill>
              </a:rPr>
              <a:t>Discharging Case:</a:t>
            </a: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3600" b="1" dirty="0" smtClean="0"/>
              <a:t>PV and battery supplying the load</a:t>
            </a:r>
            <a:endParaRPr lang="en-US" sz="3600" b="1" dirty="0"/>
          </a:p>
        </p:txBody>
      </p:sp>
    </p:spTree>
    <p:extLst>
      <p:ext uri="{BB962C8B-B14F-4D97-AF65-F5344CB8AC3E}">
        <p14:creationId xmlns="" xmlns:p14="http://schemas.microsoft.com/office/powerpoint/2010/main" val="546970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9"/>
          <p:cNvGrpSpPr/>
          <p:nvPr/>
        </p:nvGrpSpPr>
        <p:grpSpPr>
          <a:xfrm>
            <a:off x="0" y="84314"/>
            <a:ext cx="8643268" cy="6697486"/>
            <a:chOff x="-919233" y="0"/>
            <a:chExt cx="8643352" cy="7889222"/>
          </a:xfrm>
        </p:grpSpPr>
        <p:grpSp>
          <p:nvGrpSpPr>
            <p:cNvPr id="3" name="Group 60"/>
            <p:cNvGrpSpPr/>
            <p:nvPr/>
          </p:nvGrpSpPr>
          <p:grpSpPr>
            <a:xfrm>
              <a:off x="-508720" y="0"/>
              <a:ext cx="5761747" cy="7889222"/>
              <a:chOff x="-508779" y="-25878"/>
              <a:chExt cx="5762419" cy="7889835"/>
            </a:xfrm>
          </p:grpSpPr>
          <p:sp>
            <p:nvSpPr>
              <p:cNvPr id="68" name="U-Turn Arrow 67"/>
              <p:cNvSpPr/>
              <p:nvPr/>
            </p:nvSpPr>
            <p:spPr>
              <a:xfrm>
                <a:off x="4661185" y="5092641"/>
                <a:ext cx="592455" cy="285115"/>
              </a:xfrm>
              <a:prstGeom prst="uturnArrow">
                <a:avLst>
                  <a:gd name="adj1" fmla="val 25000"/>
                  <a:gd name="adj2" fmla="val 25000"/>
                  <a:gd name="adj3" fmla="val 25000"/>
                  <a:gd name="adj4" fmla="val 43750"/>
                  <a:gd name="adj5" fmla="val 96981"/>
                </a:avLst>
              </a:prstGeom>
              <a:gradFill rotWithShape="1">
                <a:gsLst>
                  <a:gs pos="0">
                    <a:srgbClr val="4F81BD">
                      <a:tint val="50000"/>
                      <a:satMod val="300000"/>
                    </a:srgbClr>
                  </a:gs>
                  <a:gs pos="35000">
                    <a:srgbClr val="4F81BD">
                      <a:tint val="37000"/>
                      <a:satMod val="300000"/>
                    </a:srgbClr>
                  </a:gs>
                  <a:gs pos="100000">
                    <a:srgbClr val="4F81BD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4" name="Group 68"/>
              <p:cNvGrpSpPr/>
              <p:nvPr/>
            </p:nvGrpSpPr>
            <p:grpSpPr>
              <a:xfrm>
                <a:off x="-508779" y="-25878"/>
                <a:ext cx="5727760" cy="7889835"/>
                <a:chOff x="-508779" y="-25878"/>
                <a:chExt cx="5727760" cy="7889835"/>
              </a:xfrm>
            </p:grpSpPr>
            <p:sp>
              <p:nvSpPr>
                <p:cNvPr id="70" name="Rectangle 69"/>
                <p:cNvSpPr/>
                <p:nvPr/>
              </p:nvSpPr>
              <p:spPr>
                <a:xfrm>
                  <a:off x="3424609" y="4730701"/>
                  <a:ext cx="1172845" cy="671195"/>
                </a:xfrm>
                <a:prstGeom prst="rect">
                  <a:avLst/>
                </a:prstGeom>
                <a:solidFill>
                  <a:sysClr val="window" lastClr="FFFFFF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1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Times New Roman"/>
                    </a:rPr>
                    <a:t>V</a:t>
                  </a:r>
                  <a:r>
                    <a:rPr kumimoji="0" lang="en-US" sz="1200" b="1" i="0" u="none" strike="noStrike" kern="0" cap="none" spc="0" normalizeH="0" baseline="-25000" noProof="0" dirty="0" err="1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Times New Roman"/>
                    </a:rPr>
                    <a:t>loadi</a:t>
                  </a:r>
                  <a:r>
                    <a:rPr kumimoji="0" lang="en-US" sz="12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Times New Roman"/>
                    </a:rPr>
                    <a:t> = 11.13 V</a:t>
                  </a:r>
                  <a:endPara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Calibri"/>
                    <a:cs typeface="Times New Roman"/>
                  </a:endParaRPr>
                </a:p>
                <a:p>
                  <a:pPr marL="0" marR="0" lvl="0" indent="0" algn="ctr" defTabSz="914400" eaLnBrk="1" fontAlgn="auto" latinLnBrk="0" hangingPunct="1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1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Times New Roman"/>
                    </a:rPr>
                    <a:t>I</a:t>
                  </a:r>
                  <a:r>
                    <a:rPr kumimoji="0" lang="en-US" sz="1200" b="1" i="0" u="none" strike="noStrike" kern="0" cap="none" spc="0" normalizeH="0" baseline="-25000" noProof="0" dirty="0" err="1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Times New Roman"/>
                    </a:rPr>
                    <a:t>loadi</a:t>
                  </a:r>
                  <a:r>
                    <a:rPr kumimoji="0" lang="en-US" sz="12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Times New Roman"/>
                    </a:rPr>
                    <a:t> = 7.09 A</a:t>
                  </a:r>
                  <a:endPara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Calibri"/>
                    <a:cs typeface="Times New Roman"/>
                  </a:endParaRPr>
                </a:p>
                <a:p>
                  <a:pPr marL="0" marR="0" lvl="0" indent="0" algn="ctr" defTabSz="914400" eaLnBrk="1" fontAlgn="auto" latinLnBrk="0" hangingPunct="1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1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Times New Roman"/>
                    </a:rPr>
                    <a:t>P</a:t>
                  </a:r>
                  <a:r>
                    <a:rPr kumimoji="0" lang="en-US" sz="1200" b="1" i="0" u="none" strike="noStrike" kern="0" cap="none" spc="0" normalizeH="0" baseline="-25000" noProof="0" dirty="0" err="1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Times New Roman"/>
                    </a:rPr>
                    <a:t>loadi</a:t>
                  </a:r>
                  <a:r>
                    <a:rPr kumimoji="0" lang="en-US" sz="12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Times New Roman"/>
                    </a:rPr>
                    <a:t> = 78.63 W</a:t>
                  </a:r>
                  <a:endPara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71" name="Rectangle 70"/>
                <p:cNvSpPr/>
                <p:nvPr/>
              </p:nvSpPr>
              <p:spPr>
                <a:xfrm>
                  <a:off x="0" y="5159277"/>
                  <a:ext cx="776377" cy="289550"/>
                </a:xfrm>
                <a:prstGeom prst="rect">
                  <a:avLst/>
                </a:prstGeom>
                <a:solidFill>
                  <a:sysClr val="window" lastClr="FFFFFF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Times New Roman"/>
                    </a:rPr>
                    <a:t>R = 7 Ω</a:t>
                  </a:r>
                  <a:endPara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72" name="Rectangle 71"/>
                <p:cNvSpPr/>
                <p:nvPr/>
              </p:nvSpPr>
              <p:spPr>
                <a:xfrm>
                  <a:off x="2281465" y="6032792"/>
                  <a:ext cx="1475462" cy="664209"/>
                </a:xfrm>
                <a:prstGeom prst="rect">
                  <a:avLst/>
                </a:prstGeom>
                <a:solidFill>
                  <a:sysClr val="window" lastClr="FFFFFF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Times New Roman"/>
                      <a:cs typeface="Times New Roman"/>
                    </a:rPr>
                    <a:t>D = 0.67</a:t>
                  </a:r>
                  <a:endPara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Calibri"/>
                    <a:cs typeface="Times New Roman"/>
                  </a:endParaRPr>
                </a:p>
                <a:p>
                  <a:pPr marL="0" marR="0" lvl="0" indent="0" algn="ctr" defTabSz="914400" eaLnBrk="1" fontAlgn="auto" latinLnBrk="0" hangingPunct="1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Times New Roman"/>
                      <a:cs typeface="Times New Roman"/>
                    </a:rPr>
                    <a:t>Efficiency = 55.38 %</a:t>
                  </a:r>
                  <a:endPara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Calibri"/>
                    <a:cs typeface="Times New Roman"/>
                  </a:endParaRPr>
                </a:p>
                <a:p>
                  <a:pPr marL="0" marR="0" lvl="0" indent="0" algn="ctr" defTabSz="914400" eaLnBrk="1" fontAlgn="auto" latinLnBrk="0" hangingPunct="1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1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Times New Roman"/>
                    </a:rPr>
                    <a:t>P</a:t>
                  </a:r>
                  <a:r>
                    <a:rPr kumimoji="0" lang="en-US" sz="1200" b="1" i="0" u="none" strike="noStrike" kern="0" cap="none" spc="0" normalizeH="0" baseline="-25000" noProof="0" dirty="0" err="1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Times New Roman"/>
                    </a:rPr>
                    <a:t>loss</a:t>
                  </a:r>
                  <a:r>
                    <a:rPr kumimoji="0" lang="en-US" sz="12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Times New Roman"/>
                    </a:rPr>
                    <a:t> = 35.19 W</a:t>
                  </a:r>
                  <a:endPara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73" name="Rectangle 72"/>
                <p:cNvSpPr/>
                <p:nvPr/>
              </p:nvSpPr>
              <p:spPr>
                <a:xfrm>
                  <a:off x="1043796" y="4703741"/>
                  <a:ext cx="1207135" cy="655320"/>
                </a:xfrm>
                <a:prstGeom prst="rect">
                  <a:avLst/>
                </a:prstGeom>
                <a:solidFill>
                  <a:sysClr val="window" lastClr="FFFFFF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1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Times New Roman"/>
                    </a:rPr>
                    <a:t>V</a:t>
                  </a:r>
                  <a:r>
                    <a:rPr kumimoji="0" lang="en-US" sz="1200" b="1" i="0" u="none" strike="noStrike" kern="0" cap="none" spc="0" normalizeH="0" baseline="-25000" noProof="0" dirty="0" err="1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Times New Roman"/>
                    </a:rPr>
                    <a:t>loado</a:t>
                  </a:r>
                  <a:r>
                    <a:rPr kumimoji="0" lang="en-US" sz="12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Times New Roman"/>
                    </a:rPr>
                    <a:t> = 17.87 V</a:t>
                  </a:r>
                  <a:endPara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Calibri"/>
                    <a:cs typeface="Times New Roman"/>
                  </a:endParaRPr>
                </a:p>
                <a:p>
                  <a:pPr marL="0" marR="0" lvl="0" indent="0" algn="ctr" defTabSz="914400" eaLnBrk="1" fontAlgn="auto" latinLnBrk="0" hangingPunct="1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1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Times New Roman"/>
                    </a:rPr>
                    <a:t>I</a:t>
                  </a:r>
                  <a:r>
                    <a:rPr kumimoji="0" lang="en-US" sz="1200" b="1" i="0" u="none" strike="noStrike" kern="0" cap="none" spc="0" normalizeH="0" baseline="-25000" noProof="0" dirty="0" err="1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Times New Roman"/>
                    </a:rPr>
                    <a:t>loado</a:t>
                  </a:r>
                  <a:r>
                    <a:rPr kumimoji="0" lang="en-US" sz="12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Times New Roman"/>
                    </a:rPr>
                    <a:t> = 2.44 A</a:t>
                  </a:r>
                  <a:endPara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Calibri"/>
                    <a:cs typeface="Times New Roman"/>
                  </a:endParaRPr>
                </a:p>
                <a:p>
                  <a:pPr marL="0" marR="0" lvl="0" indent="0" algn="ctr" defTabSz="914400" eaLnBrk="1" fontAlgn="auto" latinLnBrk="0" hangingPunct="1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1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Times New Roman"/>
                    </a:rPr>
                    <a:t>P</a:t>
                  </a:r>
                  <a:r>
                    <a:rPr kumimoji="0" lang="en-US" sz="1200" b="1" i="0" u="none" strike="noStrike" kern="0" cap="none" spc="0" normalizeH="0" baseline="-25000" noProof="0" dirty="0" err="1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Times New Roman"/>
                    </a:rPr>
                    <a:t>loado</a:t>
                  </a:r>
                  <a:r>
                    <a:rPr kumimoji="0" lang="en-US" sz="12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Times New Roman"/>
                    </a:rPr>
                    <a:t> = 43.68 W</a:t>
                  </a:r>
                  <a:endPara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74" name="Rectangle 73"/>
                <p:cNvSpPr/>
                <p:nvPr/>
              </p:nvSpPr>
              <p:spPr>
                <a:xfrm>
                  <a:off x="3519577" y="394089"/>
                  <a:ext cx="1133475" cy="723265"/>
                </a:xfrm>
                <a:prstGeom prst="rect">
                  <a:avLst/>
                </a:prstGeom>
                <a:solidFill>
                  <a:sysClr val="window" lastClr="FFFFFF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1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Times New Roman"/>
                    </a:rPr>
                    <a:t>V</a:t>
                  </a:r>
                  <a:r>
                    <a:rPr kumimoji="0" lang="en-US" sz="1200" b="1" i="0" u="none" strike="noStrike" kern="0" cap="none" spc="0" normalizeH="0" baseline="-25000" noProof="0" dirty="0" err="1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Times New Roman"/>
                    </a:rPr>
                    <a:t>pvo</a:t>
                  </a:r>
                  <a:r>
                    <a:rPr kumimoji="0" lang="en-US" sz="12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Times New Roman"/>
                    </a:rPr>
                    <a:t> = 11.46 V</a:t>
                  </a:r>
                  <a:endPara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Calibri"/>
                    <a:cs typeface="Times New Roman"/>
                  </a:endParaRPr>
                </a:p>
                <a:p>
                  <a:pPr marL="0" marR="0" lvl="0" indent="0" algn="ctr" defTabSz="914400" eaLnBrk="1" fontAlgn="auto" latinLnBrk="0" hangingPunct="1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1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Times New Roman"/>
                    </a:rPr>
                    <a:t>I</a:t>
                  </a:r>
                  <a:r>
                    <a:rPr kumimoji="0" lang="en-US" sz="1200" b="1" i="0" u="none" strike="noStrike" kern="0" cap="none" spc="0" normalizeH="0" baseline="-25000" noProof="0" dirty="0" err="1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Times New Roman"/>
                    </a:rPr>
                    <a:t>pvo</a:t>
                  </a:r>
                  <a:r>
                    <a:rPr kumimoji="0" lang="en-US" sz="12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Times New Roman"/>
                    </a:rPr>
                    <a:t> = 3.48 A</a:t>
                  </a:r>
                  <a:endPara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Calibri"/>
                    <a:cs typeface="Times New Roman"/>
                  </a:endParaRPr>
                </a:p>
                <a:p>
                  <a:pPr marL="0" marR="0" lvl="0" indent="0" algn="ctr" defTabSz="914400" eaLnBrk="1" fontAlgn="auto" latinLnBrk="0" hangingPunct="1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1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Times New Roman"/>
                    </a:rPr>
                    <a:t>P</a:t>
                  </a:r>
                  <a:r>
                    <a:rPr kumimoji="0" lang="en-US" sz="1200" b="1" i="0" u="none" strike="noStrike" kern="0" cap="none" spc="0" normalizeH="0" baseline="-25000" noProof="0" dirty="0" err="1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Times New Roman"/>
                    </a:rPr>
                    <a:t>pvo</a:t>
                  </a:r>
                  <a:r>
                    <a:rPr kumimoji="0" lang="en-US" sz="12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Times New Roman"/>
                    </a:rPr>
                    <a:t> = 39.71 W</a:t>
                  </a:r>
                  <a:endPara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75" name="Rectangle 74"/>
                <p:cNvSpPr/>
                <p:nvPr/>
              </p:nvSpPr>
              <p:spPr>
                <a:xfrm>
                  <a:off x="1147313" y="394089"/>
                  <a:ext cx="1123950" cy="723899"/>
                </a:xfrm>
                <a:prstGeom prst="rect">
                  <a:avLst/>
                </a:prstGeom>
                <a:solidFill>
                  <a:sysClr val="window" lastClr="FFFFFF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1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Times New Roman"/>
                    </a:rPr>
                    <a:t>V</a:t>
                  </a:r>
                  <a:r>
                    <a:rPr kumimoji="0" lang="en-US" sz="1200" b="1" i="0" u="none" strike="noStrike" kern="0" cap="none" spc="0" normalizeH="0" baseline="-25000" noProof="0" dirty="0" err="1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Times New Roman"/>
                    </a:rPr>
                    <a:t>pvi</a:t>
                  </a:r>
                  <a:r>
                    <a:rPr kumimoji="0" lang="en-US" sz="12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Times New Roman"/>
                    </a:rPr>
                    <a:t> = 30.89 V</a:t>
                  </a:r>
                  <a:endPara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Calibri"/>
                    <a:cs typeface="Times New Roman"/>
                  </a:endParaRPr>
                </a:p>
                <a:p>
                  <a:pPr marL="0" marR="0" lvl="0" indent="0" algn="ctr" defTabSz="914400" eaLnBrk="1" fontAlgn="auto" latinLnBrk="0" hangingPunct="1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1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Times New Roman"/>
                    </a:rPr>
                    <a:t>I</a:t>
                  </a:r>
                  <a:r>
                    <a:rPr kumimoji="0" lang="en-US" sz="1200" b="1" i="0" u="none" strike="noStrike" kern="0" cap="none" spc="0" normalizeH="0" baseline="-25000" noProof="0" dirty="0" err="1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Times New Roman"/>
                    </a:rPr>
                    <a:t>pvi</a:t>
                  </a:r>
                  <a:r>
                    <a:rPr kumimoji="0" lang="en-US" sz="12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Times New Roman"/>
                    </a:rPr>
                    <a:t> = 1.97 A</a:t>
                  </a:r>
                  <a:endPara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Calibri"/>
                    <a:cs typeface="Times New Roman"/>
                  </a:endParaRPr>
                </a:p>
                <a:p>
                  <a:pPr marL="0" marR="0" lvl="0" indent="0" algn="ctr" defTabSz="914400" eaLnBrk="1" fontAlgn="auto" latinLnBrk="0" hangingPunct="1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1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Times New Roman"/>
                    </a:rPr>
                    <a:t>P</a:t>
                  </a:r>
                  <a:r>
                    <a:rPr kumimoji="0" lang="en-US" sz="1200" b="1" i="0" u="none" strike="noStrike" kern="0" cap="none" spc="0" normalizeH="0" baseline="-25000" noProof="0" dirty="0" err="1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Times New Roman"/>
                    </a:rPr>
                    <a:t>pvi</a:t>
                  </a:r>
                  <a:r>
                    <a:rPr kumimoji="0" lang="en-US" sz="12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Times New Roman"/>
                    </a:rPr>
                    <a:t> = 60.98 W</a:t>
                  </a:r>
                  <a:endPara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Calibri"/>
                    <a:cs typeface="Times New Roman"/>
                  </a:endParaRPr>
                </a:p>
              </p:txBody>
            </p:sp>
            <p:grpSp>
              <p:nvGrpSpPr>
                <p:cNvPr id="5" name="Group 75"/>
                <p:cNvGrpSpPr/>
                <p:nvPr/>
              </p:nvGrpSpPr>
              <p:grpSpPr>
                <a:xfrm>
                  <a:off x="17252" y="500332"/>
                  <a:ext cx="5201729" cy="7363625"/>
                  <a:chOff x="0" y="-8626"/>
                  <a:chExt cx="5201729" cy="7363625"/>
                </a:xfrm>
              </p:grpSpPr>
              <p:cxnSp>
                <p:nvCxnSpPr>
                  <p:cNvPr id="80" name="Straight Connector 79"/>
                  <p:cNvCxnSpPr/>
                  <p:nvPr/>
                </p:nvCxnSpPr>
                <p:spPr>
                  <a:xfrm>
                    <a:off x="3457575" y="5209167"/>
                    <a:ext cx="1295400" cy="0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1" name="Straight Connector 80"/>
                  <p:cNvCxnSpPr/>
                  <p:nvPr/>
                </p:nvCxnSpPr>
                <p:spPr>
                  <a:xfrm>
                    <a:off x="3470443" y="4939869"/>
                    <a:ext cx="1285875" cy="0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</p:cxnSp>
              <p:grpSp>
                <p:nvGrpSpPr>
                  <p:cNvPr id="6" name="Group 81"/>
                  <p:cNvGrpSpPr/>
                  <p:nvPr/>
                </p:nvGrpSpPr>
                <p:grpSpPr>
                  <a:xfrm>
                    <a:off x="0" y="-8626"/>
                    <a:ext cx="5201729" cy="7363625"/>
                    <a:chOff x="0" y="-8626"/>
                    <a:chExt cx="5201729" cy="7363625"/>
                  </a:xfrm>
                </p:grpSpPr>
                <p:cxnSp>
                  <p:nvCxnSpPr>
                    <p:cNvPr id="83" name="Straight Connector 82"/>
                    <p:cNvCxnSpPr/>
                    <p:nvPr/>
                  </p:nvCxnSpPr>
                  <p:spPr>
                    <a:xfrm>
                      <a:off x="3429000" y="666750"/>
                      <a:ext cx="1323975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ysClr val="windowText" lastClr="000000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84" name="Straight Connector 83"/>
                    <p:cNvCxnSpPr/>
                    <p:nvPr/>
                  </p:nvCxnSpPr>
                  <p:spPr>
                    <a:xfrm>
                      <a:off x="3429000" y="885825"/>
                      <a:ext cx="1323975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ysClr val="windowText" lastClr="000000"/>
                      </a:solidFill>
                      <a:prstDash val="solid"/>
                    </a:ln>
                    <a:effectLst/>
                  </p:spPr>
                </p:cxnSp>
                <p:grpSp>
                  <p:nvGrpSpPr>
                    <p:cNvPr id="7" name="Group 84"/>
                    <p:cNvGrpSpPr/>
                    <p:nvPr/>
                  </p:nvGrpSpPr>
                  <p:grpSpPr>
                    <a:xfrm>
                      <a:off x="0" y="-8626"/>
                      <a:ext cx="5201729" cy="7363625"/>
                      <a:chOff x="0" y="-8626"/>
                      <a:chExt cx="5201729" cy="7363625"/>
                    </a:xfrm>
                  </p:grpSpPr>
                  <p:sp>
                    <p:nvSpPr>
                      <p:cNvPr id="86" name="U-Turn Arrow 85"/>
                      <p:cNvSpPr/>
                      <p:nvPr/>
                    </p:nvSpPr>
                    <p:spPr>
                      <a:xfrm>
                        <a:off x="4609023" y="367508"/>
                        <a:ext cx="592706" cy="285750"/>
                      </a:xfrm>
                      <a:prstGeom prst="uturnArrow">
                        <a:avLst>
                          <a:gd name="adj1" fmla="val 25000"/>
                          <a:gd name="adj2" fmla="val 25000"/>
                          <a:gd name="adj3" fmla="val 25000"/>
                          <a:gd name="adj4" fmla="val 43750"/>
                          <a:gd name="adj5" fmla="val 96981"/>
                        </a:avLst>
                      </a:prstGeom>
                      <a:gradFill rotWithShape="1">
                        <a:gsLst>
                          <a:gs pos="0">
                            <a:srgbClr val="4F81BD">
                              <a:tint val="50000"/>
                              <a:satMod val="300000"/>
                            </a:srgbClr>
                          </a:gs>
                          <a:gs pos="35000">
                            <a:srgbClr val="4F81BD">
                              <a:tint val="37000"/>
                              <a:satMod val="300000"/>
                            </a:srgbClr>
                          </a:gs>
                          <a:gs pos="100000">
                            <a:srgbClr val="4F81BD">
                              <a:tint val="15000"/>
                              <a:satMod val="350000"/>
                            </a:srgbClr>
                          </a:gs>
                        </a:gsLst>
                        <a:lin ang="16200000" scaled="1"/>
                      </a:gradFill>
                      <a:ln w="9525" cap="flat" cmpd="sng" algn="ctr">
                        <a:solidFill>
                          <a:srgbClr val="4F81BD">
                            <a:shade val="95000"/>
                            <a:satMod val="105000"/>
                          </a:srgbClr>
                        </a:solidFill>
                        <a:prstDash val="solid"/>
                      </a:ln>
                      <a:effectLst>
                        <a:outerShdw blurRad="40000" dist="20000" dir="5400000" rotWithShape="0">
                          <a:srgbClr val="000000">
                            <a:alpha val="38000"/>
                          </a:srgbClr>
                        </a:outerShdw>
                      </a:effectLst>
                    </p:spPr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marL="0" marR="0" lvl="0" indent="0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</a:endParaRPr>
                      </a:p>
                    </p:txBody>
                  </p:sp>
                  <p:cxnSp>
                    <p:nvCxnSpPr>
                      <p:cNvPr id="87" name="Straight Connector 86"/>
                      <p:cNvCxnSpPr/>
                      <p:nvPr/>
                    </p:nvCxnSpPr>
                    <p:spPr>
                      <a:xfrm>
                        <a:off x="4390456" y="6913681"/>
                        <a:ext cx="353060" cy="0"/>
                      </a:xfrm>
                      <a:prstGeom prst="line">
                        <a:avLst/>
                      </a:prstGeom>
                      <a:noFill/>
                      <a:ln w="19050" cap="flat" cmpd="sng" algn="ctr">
                        <a:solidFill>
                          <a:sysClr val="windowText" lastClr="000000"/>
                        </a:solidFill>
                        <a:prstDash val="solid"/>
                      </a:ln>
                      <a:effectLst/>
                    </p:spPr>
                  </p:cxnSp>
                  <p:cxnSp>
                    <p:nvCxnSpPr>
                      <p:cNvPr id="88" name="Straight Connector 87"/>
                      <p:cNvCxnSpPr/>
                      <p:nvPr/>
                    </p:nvCxnSpPr>
                    <p:spPr>
                      <a:xfrm>
                        <a:off x="4403259" y="7149469"/>
                        <a:ext cx="353060" cy="0"/>
                      </a:xfrm>
                      <a:prstGeom prst="line">
                        <a:avLst/>
                      </a:prstGeom>
                      <a:noFill/>
                      <a:ln w="19050" cap="flat" cmpd="sng" algn="ctr">
                        <a:solidFill>
                          <a:sysClr val="windowText" lastClr="000000"/>
                        </a:solidFill>
                        <a:prstDash val="solid"/>
                      </a:ln>
                      <a:effectLst/>
                    </p:spPr>
                  </p:cxnSp>
                  <p:grpSp>
                    <p:nvGrpSpPr>
                      <p:cNvPr id="8" name="Group 88"/>
                      <p:cNvGrpSpPr/>
                      <p:nvPr/>
                    </p:nvGrpSpPr>
                    <p:grpSpPr>
                      <a:xfrm>
                        <a:off x="0" y="-8626"/>
                        <a:ext cx="5015127" cy="7363625"/>
                        <a:chOff x="195476" y="-8611"/>
                        <a:chExt cx="4899861" cy="7273962"/>
                      </a:xfrm>
                    </p:grpSpPr>
                    <p:grpSp>
                      <p:nvGrpSpPr>
                        <p:cNvPr id="9" name="Group 89"/>
                        <p:cNvGrpSpPr/>
                        <p:nvPr/>
                      </p:nvGrpSpPr>
                      <p:grpSpPr>
                        <a:xfrm>
                          <a:off x="195476" y="-8611"/>
                          <a:ext cx="4899861" cy="7273962"/>
                          <a:chOff x="195476" y="-8611"/>
                          <a:chExt cx="4899861" cy="7273962"/>
                        </a:xfrm>
                      </p:grpSpPr>
                      <p:sp>
                        <p:nvSpPr>
                          <p:cNvPr id="92" name="Rectangle 91"/>
                          <p:cNvSpPr/>
                          <p:nvPr/>
                        </p:nvSpPr>
                        <p:spPr>
                          <a:xfrm>
                            <a:off x="2895837" y="-8611"/>
                            <a:ext cx="316230" cy="419100"/>
                          </a:xfrm>
                          <a:prstGeom prst="rect">
                            <a:avLst/>
                          </a:prstGeom>
                          <a:solidFill>
                            <a:sysClr val="window" lastClr="FFFFFF"/>
                          </a:solidFill>
                          <a:ln w="25400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rot="0" spcFirstLastPara="0" vert="horz" wrap="square" lIns="91440" tIns="45720" rIns="91440" bIns="45720" numCol="1" spcCol="0" rtlCol="0" fromWordArt="0" anchor="ctr" anchorCtr="0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pPr marL="0" marR="0" lvl="0" indent="0" defTabSz="914400" eaLnBrk="1" fontAlgn="auto" latinLnBrk="0" hangingPunct="1">
                              <a:lnSpc>
                                <a:spcPct val="115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r>
                              <a:rPr kumimoji="0" lang="en-US" sz="1800" b="1" i="0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ysClr val="windowText" lastClr="000000"/>
                                </a:solidFill>
                                <a:effectLst/>
                                <a:uLnTx/>
                                <a:uFillTx/>
                                <a:latin typeface="Calibri"/>
                                <a:ea typeface="Calibri"/>
                                <a:cs typeface="Times New Roman"/>
                              </a:rPr>
                              <a:t>P</a:t>
                            </a:r>
                            <a:endParaRPr kumimoji="0" lang="en-US" sz="1100" b="0" i="0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Calibri"/>
                              <a:cs typeface="Times New Roman"/>
                            </a:endParaRPr>
                          </a:p>
                        </p:txBody>
                      </p:sp>
                      <p:grpSp>
                        <p:nvGrpSpPr>
                          <p:cNvPr id="10" name="Group 92"/>
                          <p:cNvGrpSpPr/>
                          <p:nvPr/>
                        </p:nvGrpSpPr>
                        <p:grpSpPr>
                          <a:xfrm>
                            <a:off x="2714955" y="237485"/>
                            <a:ext cx="1613229" cy="1603170"/>
                            <a:chOff x="-188648" y="-1205536"/>
                            <a:chExt cx="1409053" cy="1405860"/>
                          </a:xfrm>
                        </p:grpSpPr>
                        <p:sp>
                          <p:nvSpPr>
                            <p:cNvPr id="114" name="Right Arrow 113"/>
                            <p:cNvSpPr/>
                            <p:nvPr/>
                          </p:nvSpPr>
                          <p:spPr>
                            <a:xfrm>
                              <a:off x="-188648" y="-1205536"/>
                              <a:ext cx="609540" cy="200025"/>
                            </a:xfrm>
                            <a:prstGeom prst="rightArrow">
                              <a:avLst/>
                            </a:prstGeom>
                            <a:gradFill rotWithShape="1">
                              <a:gsLst>
                                <a:gs pos="0">
                                  <a:srgbClr val="C0504D">
                                    <a:shade val="51000"/>
                                    <a:satMod val="130000"/>
                                  </a:srgbClr>
                                </a:gs>
                                <a:gs pos="80000">
                                  <a:srgbClr val="C0504D">
                                    <a:shade val="93000"/>
                                    <a:satMod val="130000"/>
                                  </a:srgbClr>
                                </a:gs>
                                <a:gs pos="100000">
                                  <a:srgbClr val="C0504D">
                                    <a:shade val="94000"/>
                                    <a:satMod val="135000"/>
                                  </a:srgbClr>
                                </a:gs>
                              </a:gsLst>
                              <a:lin ang="16200000" scaled="0"/>
                            </a:gradFill>
                            <a:ln>
                              <a:noFill/>
                            </a:ln>
                            <a:effectLst>
                              <a:outerShdw blurRad="40000" dist="23000" dir="5400000" rotWithShape="0">
                                <a:srgbClr val="000000">
                                  <a:alpha val="35000"/>
                                </a:srgbClr>
                              </a:outerShdw>
                            </a:effectLst>
                            <a:scene3d>
                              <a:camera prst="orthographicFront">
                                <a:rot lat="0" lon="0" rev="0"/>
                              </a:camera>
                              <a:lightRig rig="threePt" dir="t">
                                <a:rot lat="0" lon="0" rev="1200000"/>
                              </a:lightRig>
                            </a:scene3d>
                            <a:sp3d>
                              <a:bevelT w="63500" h="25400"/>
                            </a:sp3d>
                          </p:spPr>
                          <p:txBody>
                            <a:bodyPr rot="0" spcFirstLastPara="0" vert="horz" wrap="square" lIns="91440" tIns="45720" rIns="91440" bIns="45720" numCol="1" spcCol="0" rtlCol="0" fromWordArt="0" anchor="ctr" anchorCtr="0" forceAA="0" compatLnSpc="1">
                              <a:prstTxWarp prst="textNoShape">
                                <a:avLst/>
                              </a:prstTxWarp>
                              <a:noAutofit/>
                            </a:bodyPr>
                            <a:lstStyle/>
                            <a:p>
                              <a:pPr marL="0" marR="0" lvl="0" indent="0" defTabSz="91440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kumimoji="0" lang="en-US" sz="1800" b="0" i="0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ysClr val="windowText" lastClr="000000"/>
                                </a:solidFill>
                                <a:effectLst/>
                                <a:uLnTx/>
                                <a:uFillTx/>
                              </a:endParaRPr>
                            </a:p>
                          </p:txBody>
                        </p:sp>
                        <p:sp>
                          <p:nvSpPr>
                            <p:cNvPr id="115" name="Rectangle 114"/>
                            <p:cNvSpPr/>
                            <p:nvPr/>
                          </p:nvSpPr>
                          <p:spPr>
                            <a:xfrm>
                              <a:off x="944180" y="-167341"/>
                              <a:ext cx="276225" cy="367665"/>
                            </a:xfrm>
                            <a:prstGeom prst="rect">
                              <a:avLst/>
                            </a:prstGeom>
                            <a:solidFill>
                              <a:sysClr val="window" lastClr="FFFFFF"/>
                            </a:solidFill>
                            <a:ln w="25400" cap="flat" cmpd="sng" algn="ctr">
                              <a:noFill/>
                              <a:prstDash val="solid"/>
                            </a:ln>
                            <a:effectLst/>
                          </p:spPr>
                          <p:txBody>
                            <a:bodyPr rot="0" spcFirstLastPara="0" vert="horz" wrap="square" lIns="91440" tIns="45720" rIns="91440" bIns="45720" numCol="1" spcCol="0" rtlCol="0" fromWordArt="0" anchor="ctr" anchorCtr="0" forceAA="0" compatLnSpc="1">
                              <a:prstTxWarp prst="textNoShape">
                                <a:avLst/>
                              </a:prstTxWarp>
                              <a:noAutofit/>
                            </a:bodyPr>
                            <a:lstStyle/>
                            <a:p>
                              <a:pPr marL="0" marR="0" lvl="0" indent="0" defTabSz="914400" eaLnBrk="1" fontAlgn="auto" latinLnBrk="0" hangingPunct="1">
                                <a:lnSpc>
                                  <a:spcPct val="115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r>
                                <a:rPr kumimoji="0" lang="en-US" sz="1800" b="1" i="0" u="none" strike="noStrike" kern="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libri"/>
                                  <a:ea typeface="Calibri"/>
                                  <a:cs typeface="Times New Roman"/>
                                </a:rPr>
                                <a:t>P</a:t>
                              </a:r>
                              <a:endParaRPr kumimoji="0" lang="en-US" sz="1100" b="0" i="0" u="none" strike="noStrike" kern="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ysClr val="windowText" lastClr="000000"/>
                                </a:solidFill>
                                <a:effectLst/>
                                <a:uLnTx/>
                                <a:uFillTx/>
                                <a:latin typeface="Calibri"/>
                                <a:ea typeface="Calibri"/>
                                <a:cs typeface="Times New Roman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94" name="Rounded Rectangle 93"/>
                          <p:cNvSpPr/>
                          <p:nvPr/>
                        </p:nvSpPr>
                        <p:spPr>
                          <a:xfrm>
                            <a:off x="232700" y="563035"/>
                            <a:ext cx="967570" cy="387182"/>
                          </a:xfrm>
                          <a:prstGeom prst="roundRect">
                            <a:avLst/>
                          </a:prstGeom>
                          <a:solidFill>
                            <a:srgbClr val="4BACC6">
                              <a:lumMod val="20000"/>
                              <a:lumOff val="80000"/>
                            </a:srgbClr>
                          </a:solidFill>
                          <a:ln w="25400" cap="flat" cmpd="sng" algn="ctr">
                            <a:solidFill>
                              <a:sysClr val="windowText" lastClr="000000"/>
                            </a:solidFill>
                            <a:prstDash val="solid"/>
                          </a:ln>
                          <a:effectLst/>
                        </p:spPr>
                        <p:txBody>
                          <a:bodyPr rot="0" spcFirstLastPara="0" vert="horz" wrap="square" lIns="91440" tIns="45720" rIns="91440" bIns="45720" numCol="1" spcCol="0" rtlCol="0" fromWordArt="0" anchor="ctr" anchorCtr="0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pPr marL="0" marR="0" lvl="0" indent="0" algn="ctr" defTabSz="914400" eaLnBrk="1" fontAlgn="auto" latinLnBrk="0" hangingPunct="1">
                              <a:lnSpc>
                                <a:spcPct val="115000"/>
                              </a:lnSpc>
                              <a:spcBef>
                                <a:spcPts val="0"/>
                              </a:spcBef>
                              <a:spcAft>
                                <a:spcPts val="100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r>
                              <a:rPr kumimoji="0" lang="en-US" sz="1200" b="1" i="0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ysClr val="windowText" lastClr="000000"/>
                                </a:solidFill>
                                <a:effectLst/>
                                <a:uLnTx/>
                                <a:uFillTx/>
                                <a:latin typeface="Calibri"/>
                                <a:ea typeface="Calibri"/>
                                <a:cs typeface="Times New Roman"/>
                              </a:rPr>
                              <a:t>PV Array</a:t>
                            </a:r>
                            <a:endParaRPr kumimoji="0" lang="en-US" sz="1100" b="0" i="0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Calibri"/>
                              <a:cs typeface="Times New Roman"/>
                            </a:endParaRPr>
                          </a:p>
                        </p:txBody>
                      </p:sp>
                      <p:cxnSp>
                        <p:nvCxnSpPr>
                          <p:cNvPr id="95" name="Straight Connector 94"/>
                          <p:cNvCxnSpPr/>
                          <p:nvPr/>
                        </p:nvCxnSpPr>
                        <p:spPr>
                          <a:xfrm>
                            <a:off x="1219043" y="661265"/>
                            <a:ext cx="1470328" cy="0"/>
                          </a:xfrm>
                          <a:prstGeom prst="line">
                            <a:avLst/>
                          </a:prstGeom>
                          <a:noFill/>
                          <a:ln w="19050" cap="flat" cmpd="sng" algn="ctr">
                            <a:solidFill>
                              <a:sysClr val="windowText" lastClr="000000"/>
                            </a:solidFill>
                            <a:prstDash val="solid"/>
                          </a:ln>
                          <a:effectLst/>
                        </p:spPr>
                      </p:cxnSp>
                      <p:cxnSp>
                        <p:nvCxnSpPr>
                          <p:cNvPr id="96" name="Straight Connector 95"/>
                          <p:cNvCxnSpPr/>
                          <p:nvPr/>
                        </p:nvCxnSpPr>
                        <p:spPr>
                          <a:xfrm>
                            <a:off x="1218936" y="880193"/>
                            <a:ext cx="1470565" cy="0"/>
                          </a:xfrm>
                          <a:prstGeom prst="line">
                            <a:avLst/>
                          </a:prstGeom>
                          <a:noFill/>
                          <a:ln w="19050" cap="flat" cmpd="sng" algn="ctr">
                            <a:solidFill>
                              <a:sysClr val="windowText" lastClr="000000"/>
                            </a:solidFill>
                            <a:prstDash val="solid"/>
                          </a:ln>
                          <a:effectLst/>
                        </p:spPr>
                      </p:cxnSp>
                      <p:grpSp>
                        <p:nvGrpSpPr>
                          <p:cNvPr id="11" name="Group 96"/>
                          <p:cNvGrpSpPr/>
                          <p:nvPr/>
                        </p:nvGrpSpPr>
                        <p:grpSpPr>
                          <a:xfrm>
                            <a:off x="195476" y="291635"/>
                            <a:ext cx="4899861" cy="6973716"/>
                            <a:chOff x="195476" y="291635"/>
                            <a:chExt cx="4899861" cy="6973716"/>
                          </a:xfrm>
                        </p:grpSpPr>
                        <p:sp>
                          <p:nvSpPr>
                            <p:cNvPr id="99" name="Rectangle 98"/>
                            <p:cNvSpPr/>
                            <p:nvPr/>
                          </p:nvSpPr>
                          <p:spPr>
                            <a:xfrm>
                              <a:off x="2956566" y="4127778"/>
                              <a:ext cx="316230" cy="419100"/>
                            </a:xfrm>
                            <a:prstGeom prst="rect">
                              <a:avLst/>
                            </a:prstGeom>
                            <a:solidFill>
                              <a:sysClr val="window" lastClr="FFFFFF"/>
                            </a:solidFill>
                            <a:ln w="25400" cap="flat" cmpd="sng" algn="ctr">
                              <a:noFill/>
                              <a:prstDash val="solid"/>
                            </a:ln>
                            <a:effectLst/>
                          </p:spPr>
                          <p:txBody>
                            <a:bodyPr rot="0" spcFirstLastPara="0" vert="horz" wrap="square" lIns="91440" tIns="45720" rIns="91440" bIns="45720" numCol="1" spcCol="0" rtlCol="0" fromWordArt="0" anchor="ctr" anchorCtr="0" forceAA="0" compatLnSpc="1">
                              <a:prstTxWarp prst="textNoShape">
                                <a:avLst/>
                              </a:prstTxWarp>
                              <a:noAutofit/>
                            </a:bodyPr>
                            <a:lstStyle/>
                            <a:p>
                              <a:pPr marL="0" marR="0" lvl="0" indent="0" defTabSz="914400" eaLnBrk="1" fontAlgn="auto" latinLnBrk="0" hangingPunct="1">
                                <a:lnSpc>
                                  <a:spcPct val="115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r>
                                <a:rPr kumimoji="0" lang="en-US" sz="1800" b="1" i="0" u="none" strike="noStrike" kern="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libri"/>
                                  <a:ea typeface="Calibri"/>
                                  <a:cs typeface="Times New Roman"/>
                                </a:rPr>
                                <a:t>P</a:t>
                              </a:r>
                              <a:endParaRPr kumimoji="0" lang="en-US" sz="1100" b="0" i="0" u="none" strike="noStrike" kern="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ysClr val="windowText" lastClr="000000"/>
                                </a:solidFill>
                                <a:effectLst/>
                                <a:uLnTx/>
                                <a:uFillTx/>
                                <a:latin typeface="Calibri"/>
                                <a:ea typeface="Calibri"/>
                                <a:cs typeface="Times New Roman"/>
                              </a:endParaRPr>
                            </a:p>
                          </p:txBody>
                        </p:sp>
                        <p:cxnSp>
                          <p:nvCxnSpPr>
                            <p:cNvPr id="100" name="Straight Connector 99"/>
                            <p:cNvCxnSpPr/>
                            <p:nvPr/>
                          </p:nvCxnSpPr>
                          <p:spPr>
                            <a:xfrm>
                              <a:off x="854297" y="5145647"/>
                              <a:ext cx="1770227" cy="0"/>
                            </a:xfrm>
                            <a:prstGeom prst="line">
                              <a:avLst/>
                            </a:prstGeom>
                            <a:noFill/>
                            <a:ln w="19050" cap="flat" cmpd="sng" algn="ctr">
                              <a:solidFill>
                                <a:sysClr val="windowText" lastClr="000000"/>
                              </a:solidFill>
                              <a:prstDash val="solid"/>
                            </a:ln>
                            <a:effectLst/>
                          </p:spPr>
                        </p:cxnSp>
                        <p:cxnSp>
                          <p:nvCxnSpPr>
                            <p:cNvPr id="101" name="Straight Connector 100"/>
                            <p:cNvCxnSpPr/>
                            <p:nvPr/>
                          </p:nvCxnSpPr>
                          <p:spPr>
                            <a:xfrm>
                              <a:off x="854297" y="4879629"/>
                              <a:ext cx="1770295" cy="0"/>
                            </a:xfrm>
                            <a:prstGeom prst="line">
                              <a:avLst/>
                            </a:prstGeom>
                            <a:noFill/>
                            <a:ln w="19050" cap="flat" cmpd="sng" algn="ctr">
                              <a:solidFill>
                                <a:sysClr val="windowText" lastClr="000000"/>
                              </a:solidFill>
                              <a:prstDash val="solid"/>
                            </a:ln>
                            <a:effectLst/>
                          </p:spPr>
                        </p:cxnSp>
                        <p:sp>
                          <p:nvSpPr>
                            <p:cNvPr id="102" name="Rectangle 101"/>
                            <p:cNvSpPr/>
                            <p:nvPr/>
                          </p:nvSpPr>
                          <p:spPr>
                            <a:xfrm rot="16200000">
                              <a:off x="1558462" y="3575305"/>
                              <a:ext cx="6820545" cy="253205"/>
                            </a:xfrm>
                            <a:prstGeom prst="rect">
                              <a:avLst/>
                            </a:prstGeom>
                            <a:solidFill>
                              <a:srgbClr val="EEECE1"/>
                            </a:solidFill>
                            <a:ln w="12700" cap="flat" cmpd="sng" algn="ctr">
                              <a:solidFill>
                                <a:sysClr val="windowText" lastClr="000000"/>
                              </a:solidFill>
                              <a:prstDash val="solid"/>
                            </a:ln>
                            <a:effectLst/>
                          </p:spPr>
                          <p:txBody>
                            <a:bodyPr rot="0" spcFirstLastPara="0" vert="horz" wrap="square" lIns="91440" tIns="45720" rIns="91440" bIns="45720" numCol="1" spcCol="0" rtlCol="0" fromWordArt="0" anchor="ctr" anchorCtr="0" forceAA="0" compatLnSpc="1">
                              <a:prstTxWarp prst="textNoShape">
                                <a:avLst/>
                              </a:prstTxWarp>
                              <a:noAutofit/>
                            </a:bodyPr>
                            <a:lstStyle/>
                            <a:p>
                              <a:pPr marL="0" marR="0" lvl="0" indent="0" algn="ctr" defTabSz="914400" eaLnBrk="1" fontAlgn="auto" latinLnBrk="0" hangingPunct="1">
                                <a:lnSpc>
                                  <a:spcPct val="115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r>
                                <a:rPr kumimoji="0" lang="en-US" sz="1200" b="1" i="0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libri"/>
                                  <a:ea typeface="Calibri"/>
                                  <a:cs typeface="Times New Roman"/>
                                </a:rPr>
                                <a:t>DC Bus</a:t>
                              </a:r>
                              <a:endParaRPr kumimoji="0" lang="en-US" sz="1100" b="0" i="0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ysClr val="windowText" lastClr="000000"/>
                                </a:solidFill>
                                <a:effectLst/>
                                <a:uLnTx/>
                                <a:uFillTx/>
                                <a:latin typeface="Calibri"/>
                                <a:ea typeface="Calibri"/>
                                <a:cs typeface="Times New Roman"/>
                              </a:endParaRPr>
                            </a:p>
                          </p:txBody>
                        </p:sp>
                        <p:sp>
                          <p:nvSpPr>
                            <p:cNvPr id="103" name="Rounded Rectangle 102"/>
                            <p:cNvSpPr/>
                            <p:nvPr/>
                          </p:nvSpPr>
                          <p:spPr>
                            <a:xfrm>
                              <a:off x="2572060" y="4769273"/>
                              <a:ext cx="1014095" cy="553720"/>
                            </a:xfrm>
                            <a:prstGeom prst="roundRect">
                              <a:avLst/>
                            </a:prstGeom>
                            <a:solidFill>
                              <a:srgbClr val="FFFF00"/>
                            </a:solidFill>
                            <a:ln w="12700" cap="flat" cmpd="sng" algn="ctr">
                              <a:solidFill>
                                <a:sysClr val="windowText" lastClr="000000"/>
                              </a:solidFill>
                              <a:prstDash val="solid"/>
                            </a:ln>
                            <a:effectLst/>
                          </p:spPr>
                          <p:txBody>
                            <a:bodyPr rot="0" spcFirstLastPara="0" vert="horz" wrap="square" lIns="91440" tIns="45720" rIns="91440" bIns="45720" numCol="1" spcCol="0" rtlCol="0" fromWordArt="0" anchor="ctr" anchorCtr="0" forceAA="0" compatLnSpc="1">
                              <a:prstTxWarp prst="textNoShape">
                                <a:avLst/>
                              </a:prstTxWarp>
                              <a:noAutofit/>
                            </a:bodyPr>
                            <a:lstStyle/>
                            <a:p>
                              <a:pPr marL="0" marR="0" lvl="0" indent="0" algn="ctr" defTabSz="914400" eaLnBrk="1" fontAlgn="auto" latinLnBrk="0" hangingPunct="1">
                                <a:lnSpc>
                                  <a:spcPct val="115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r>
                                <a:rPr kumimoji="0" lang="en-US" sz="1200" b="1" i="0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libri"/>
                                  <a:ea typeface="Calibri"/>
                                  <a:cs typeface="Times New Roman"/>
                                </a:rPr>
                                <a:t>DC/DC</a:t>
                              </a:r>
                              <a:endParaRPr kumimoji="0" lang="en-US" sz="1100" b="0" i="0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ysClr val="windowText" lastClr="000000"/>
                                </a:solidFill>
                                <a:effectLst/>
                                <a:uLnTx/>
                                <a:uFillTx/>
                                <a:latin typeface="Calibri"/>
                                <a:ea typeface="Calibri"/>
                                <a:cs typeface="Times New Roman"/>
                              </a:endParaRPr>
                            </a:p>
                            <a:p>
                              <a:pPr marL="0" marR="0" lvl="0" indent="0" algn="ctr" defTabSz="914400" eaLnBrk="1" fontAlgn="auto" latinLnBrk="0" hangingPunct="1">
                                <a:lnSpc>
                                  <a:spcPct val="115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r>
                                <a:rPr kumimoji="0" lang="en-US" sz="1200" b="1" i="0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libri"/>
                                  <a:ea typeface="Calibri"/>
                                  <a:cs typeface="Times New Roman"/>
                                </a:rPr>
                                <a:t>Converter</a:t>
                              </a:r>
                              <a:endParaRPr kumimoji="0" lang="en-US" sz="1100" b="0" i="0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ysClr val="windowText" lastClr="000000"/>
                                </a:solidFill>
                                <a:effectLst/>
                                <a:uLnTx/>
                                <a:uFillTx/>
                                <a:latin typeface="Calibri"/>
                                <a:ea typeface="Calibri"/>
                                <a:cs typeface="Times New Roman"/>
                              </a:endParaRPr>
                            </a:p>
                          </p:txBody>
                        </p:sp>
                        <p:sp>
                          <p:nvSpPr>
                            <p:cNvPr id="104" name="Rounded Rectangle 103"/>
                            <p:cNvSpPr/>
                            <p:nvPr/>
                          </p:nvSpPr>
                          <p:spPr>
                            <a:xfrm>
                              <a:off x="2624524" y="1864753"/>
                              <a:ext cx="732790" cy="420370"/>
                            </a:xfrm>
                            <a:prstGeom prst="roundRect">
                              <a:avLst/>
                            </a:prstGeom>
                            <a:solidFill>
                              <a:srgbClr val="4BACC6">
                                <a:lumMod val="20000"/>
                                <a:lumOff val="80000"/>
                              </a:srgbClr>
                            </a:solidFill>
                            <a:ln w="25400" cap="flat" cmpd="sng" algn="ctr">
                              <a:solidFill>
                                <a:sysClr val="windowText" lastClr="000000"/>
                              </a:solidFill>
                              <a:prstDash val="solid"/>
                            </a:ln>
                            <a:effectLst/>
                          </p:spPr>
                          <p:txBody>
                            <a:bodyPr rot="0" spcFirstLastPara="0" vert="horz" wrap="square" lIns="91440" tIns="45720" rIns="91440" bIns="45720" numCol="1" spcCol="0" rtlCol="0" fromWordArt="0" anchor="ctr" anchorCtr="0" forceAA="0" compatLnSpc="1">
                              <a:prstTxWarp prst="textNoShape">
                                <a:avLst/>
                              </a:prstTxWarp>
                              <a:noAutofit/>
                            </a:bodyPr>
                            <a:lstStyle/>
                            <a:p>
                              <a:pPr marL="0" marR="0" lvl="0" indent="0" algn="ctr" defTabSz="914400" eaLnBrk="1" fontAlgn="auto" latinLnBrk="0" hangingPunct="1">
                                <a:lnSpc>
                                  <a:spcPct val="115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100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r>
                                <a:rPr kumimoji="0" lang="en-US" sz="1200" b="1" i="0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libri"/>
                                  <a:ea typeface="Calibri"/>
                                  <a:cs typeface="Times New Roman"/>
                                </a:rPr>
                                <a:t>Battery</a:t>
                              </a:r>
                              <a:endParaRPr kumimoji="0" lang="en-US" sz="1100" b="0" i="0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ysClr val="windowText" lastClr="000000"/>
                                </a:solidFill>
                                <a:effectLst/>
                                <a:uLnTx/>
                                <a:uFillTx/>
                                <a:latin typeface="Calibri"/>
                                <a:ea typeface="Calibri"/>
                                <a:cs typeface="Times New Roman"/>
                              </a:endParaRPr>
                            </a:p>
                          </p:txBody>
                        </p:sp>
                        <p:grpSp>
                          <p:nvGrpSpPr>
                            <p:cNvPr id="12" name="Group 104"/>
                            <p:cNvGrpSpPr/>
                            <p:nvPr/>
                          </p:nvGrpSpPr>
                          <p:grpSpPr>
                            <a:xfrm>
                              <a:off x="2006349" y="6644272"/>
                              <a:ext cx="2498977" cy="621079"/>
                              <a:chOff x="-1784622" y="1142316"/>
                              <a:chExt cx="2499050" cy="621079"/>
                            </a:xfrm>
                          </p:grpSpPr>
                          <p:cxnSp>
                            <p:nvCxnSpPr>
                              <p:cNvPr id="110" name="Straight Connector 109"/>
                              <p:cNvCxnSpPr/>
                              <p:nvPr/>
                            </p:nvCxnSpPr>
                            <p:spPr>
                              <a:xfrm>
                                <a:off x="-666103" y="1328391"/>
                                <a:ext cx="345512" cy="0"/>
                              </a:xfrm>
                              <a:prstGeom prst="line">
                                <a:avLst/>
                              </a:prstGeom>
                              <a:noFill/>
                              <a:ln w="19050" cap="flat" cmpd="sng" algn="ctr">
                                <a:solidFill>
                                  <a:sysClr val="windowText" lastClr="000000"/>
                                </a:solidFill>
                                <a:prstDash val="solid"/>
                              </a:ln>
                              <a:effectLst/>
                            </p:spPr>
                          </p:cxnSp>
                          <p:sp>
                            <p:nvSpPr>
                              <p:cNvPr id="111" name="Rounded Rectangle 110"/>
                              <p:cNvSpPr/>
                              <p:nvPr/>
                            </p:nvSpPr>
                            <p:spPr>
                              <a:xfrm>
                                <a:off x="-320589" y="1142316"/>
                                <a:ext cx="1035017" cy="621079"/>
                              </a:xfrm>
                              <a:prstGeom prst="roundRect">
                                <a:avLst/>
                              </a:prstGeom>
                              <a:solidFill>
                                <a:srgbClr val="EEECE1"/>
                              </a:solidFill>
                              <a:ln w="12700" cap="flat" cmpd="sng" algn="ctr">
                                <a:solidFill>
                                  <a:srgbClr val="EEECE1"/>
                                </a:solidFill>
                                <a:prstDash val="solid"/>
                              </a:ln>
                              <a:effectLst>
                                <a:glow rad="139700">
                                  <a:srgbClr val="C0504D">
                                    <a:satMod val="175000"/>
                                    <a:alpha val="40000"/>
                                  </a:srgbClr>
                                </a:glow>
                              </a:effectLst>
                            </p:spPr>
                            <p:txBody>
                              <a:bodyPr rot="0" spcFirstLastPara="0" vert="horz" wrap="square" lIns="91440" tIns="45720" rIns="91440" bIns="45720" numCol="1" spcCol="0" rtlCol="0" fromWordArt="0" anchor="ctr" anchorCtr="0" forceAA="0" compatLnSpc="1">
                                <a:prstTxWarp prst="textNoShape">
                                  <a:avLst/>
                                </a:prstTxWarp>
                                <a:noAutofit/>
                              </a:bodyPr>
                              <a:lstStyle/>
                              <a:p>
                                <a:pPr marL="0" marR="0" lvl="0" indent="0" algn="ctr" defTabSz="914400" eaLnBrk="1" fontAlgn="auto" latinLnBrk="0" hangingPunct="1">
                                  <a:lnSpc>
                                    <a:spcPct val="115000"/>
                                  </a:lnSpc>
                                  <a:spcBef>
                                    <a:spcPts val="0"/>
                                  </a:spcBef>
                                  <a:spcAft>
                                    <a:spcPts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  <a:defRPr/>
                                </a:pPr>
                                <a:r>
                                  <a:rPr kumimoji="0" lang="en-US" sz="1200" b="1" i="0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>
                                      <a:glow rad="101600">
                                        <a:srgbClr val="C0504D">
                                          <a:satMod val="175000"/>
                                          <a:alpha val="40000"/>
                                        </a:srgbClr>
                                      </a:glow>
                                    </a:effectLst>
                                    <a:uLnTx/>
                                    <a:uFillTx/>
                                    <a:latin typeface="Calibri"/>
                                    <a:ea typeface="Calibri"/>
                                    <a:cs typeface="Times New Roman"/>
                                  </a:rPr>
                                  <a:t>DC/DC</a:t>
                                </a:r>
                                <a:endParaRPr kumimoji="0" lang="en-US" sz="1100" b="0" i="0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libri"/>
                                  <a:ea typeface="Calibri"/>
                                  <a:cs typeface="Times New Roman"/>
                                </a:endParaRPr>
                              </a:p>
                              <a:p>
                                <a:pPr marL="0" marR="0" lvl="0" indent="0" algn="ctr" defTabSz="914400" eaLnBrk="1" fontAlgn="auto" latinLnBrk="0" hangingPunct="1">
                                  <a:lnSpc>
                                    <a:spcPct val="115000"/>
                                  </a:lnSpc>
                                  <a:spcBef>
                                    <a:spcPts val="0"/>
                                  </a:spcBef>
                                  <a:spcAft>
                                    <a:spcPts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  <a:defRPr/>
                                </a:pPr>
                                <a:r>
                                  <a:rPr kumimoji="0" lang="en-US" sz="1200" b="1" i="0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>
                                      <a:glow rad="101600">
                                        <a:srgbClr val="C0504D">
                                          <a:satMod val="175000"/>
                                          <a:alpha val="40000"/>
                                        </a:srgbClr>
                                      </a:glow>
                                    </a:effectLst>
                                    <a:uLnTx/>
                                    <a:uFillTx/>
                                    <a:latin typeface="Calibri"/>
                                    <a:ea typeface="Calibri"/>
                                    <a:cs typeface="Times New Roman"/>
                                  </a:rPr>
                                  <a:t>Converter</a:t>
                                </a:r>
                                <a:endParaRPr kumimoji="0" lang="en-US" sz="1100" b="0" i="0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libri"/>
                                  <a:ea typeface="Calibri"/>
                                  <a:cs typeface="Times New Roman"/>
                                </a:endParaRPr>
                              </a:p>
                            </p:txBody>
                          </p:sp>
                          <p:cxnSp>
                            <p:nvCxnSpPr>
                              <p:cNvPr id="112" name="Straight Connector 111"/>
                              <p:cNvCxnSpPr/>
                              <p:nvPr/>
                            </p:nvCxnSpPr>
                            <p:spPr>
                              <a:xfrm>
                                <a:off x="-666044" y="1563955"/>
                                <a:ext cx="345512" cy="0"/>
                              </a:xfrm>
                              <a:prstGeom prst="line">
                                <a:avLst/>
                              </a:prstGeom>
                              <a:noFill/>
                              <a:ln w="19050" cap="flat" cmpd="sng" algn="ctr">
                                <a:solidFill>
                                  <a:sysClr val="windowText" lastClr="000000"/>
                                </a:solidFill>
                                <a:prstDash val="solid"/>
                              </a:ln>
                              <a:effectLst/>
                            </p:spPr>
                          </p:cxnSp>
                          <p:sp>
                            <p:nvSpPr>
                              <p:cNvPr id="113" name="Rounded Rectangle 112"/>
                              <p:cNvSpPr/>
                              <p:nvPr/>
                            </p:nvSpPr>
                            <p:spPr>
                              <a:xfrm>
                                <a:off x="-1784622" y="1194314"/>
                                <a:ext cx="1230672" cy="509391"/>
                              </a:xfrm>
                              <a:prstGeom prst="roundRect">
                                <a:avLst/>
                              </a:prstGeom>
                              <a:solidFill>
                                <a:srgbClr val="EEECE1"/>
                              </a:solidFill>
                              <a:ln w="25400" cap="flat" cmpd="sng" algn="ctr">
                                <a:solidFill>
                                  <a:srgbClr val="EEECE1"/>
                                </a:solidFill>
                                <a:prstDash val="solid"/>
                              </a:ln>
                              <a:effectLst>
                                <a:glow rad="139700">
                                  <a:srgbClr val="C0504D">
                                    <a:satMod val="175000"/>
                                    <a:alpha val="40000"/>
                                  </a:srgbClr>
                                </a:glow>
                              </a:effectLst>
                            </p:spPr>
                            <p:txBody>
                              <a:bodyPr rot="0" spcFirstLastPara="0" vert="horz" wrap="square" lIns="91440" tIns="45720" rIns="91440" bIns="45720" numCol="1" spcCol="0" rtlCol="0" fromWordArt="0" anchor="ctr" anchorCtr="0" forceAA="0" compatLnSpc="1">
                                <a:prstTxWarp prst="textNoShape">
                                  <a:avLst/>
                                </a:prstTxWarp>
                                <a:noAutofit/>
                              </a:bodyPr>
                              <a:lstStyle/>
                              <a:p>
                                <a:pPr marL="0" marR="0" lvl="0" indent="0" algn="ctr" defTabSz="914400" eaLnBrk="1" fontAlgn="auto" latinLnBrk="0" hangingPunct="1">
                                  <a:lnSpc>
                                    <a:spcPct val="115000"/>
                                  </a:lnSpc>
                                  <a:spcBef>
                                    <a:spcPts val="0"/>
                                  </a:spcBef>
                                  <a:spcAft>
                                    <a:spcPts val="100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  <a:defRPr/>
                                </a:pPr>
                                <a:endParaRPr kumimoji="0" lang="en-US" sz="1200" b="1" i="0" u="none" strike="noStrike" kern="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>
                                    <a:glow rad="101600">
                                      <a:srgbClr val="C0504D">
                                        <a:satMod val="175000"/>
                                        <a:alpha val="40000"/>
                                      </a:srgbClr>
                                    </a:glow>
                                  </a:effectLst>
                                  <a:uLnTx/>
                                  <a:uFillTx/>
                                  <a:latin typeface="Calibri"/>
                                  <a:ea typeface="Calibri"/>
                                  <a:cs typeface="Times New Roman"/>
                                </a:endParaRPr>
                              </a:p>
                              <a:p>
                                <a:pPr marL="0" marR="0" lvl="0" indent="0" algn="ctr" defTabSz="914400" eaLnBrk="1" fontAlgn="auto" latinLnBrk="0" hangingPunct="1">
                                  <a:lnSpc>
                                    <a:spcPct val="115000"/>
                                  </a:lnSpc>
                                  <a:spcBef>
                                    <a:spcPts val="0"/>
                                  </a:spcBef>
                                  <a:spcAft>
                                    <a:spcPts val="100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  <a:defRPr/>
                                </a:pPr>
                                <a:r>
                                  <a:rPr kumimoji="0" lang="en-US" sz="1200" b="1" i="0" u="none" strike="noStrike" kern="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>
                                      <a:glow rad="101600">
                                        <a:srgbClr val="C0504D">
                                          <a:satMod val="175000"/>
                                          <a:alpha val="40000"/>
                                        </a:srgbClr>
                                      </a:glow>
                                    </a:effectLst>
                                    <a:uLnTx/>
                                    <a:uFillTx/>
                                    <a:latin typeface="Calibri"/>
                                    <a:ea typeface="Calibri"/>
                                    <a:cs typeface="Times New Roman"/>
                                  </a:rPr>
                                  <a:t>Ultra-capacitor</a:t>
                                </a:r>
                                <a:endParaRPr kumimoji="0" lang="en-US" sz="1100" b="0" i="0" u="none" strike="noStrike" kern="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libri"/>
                                  <a:ea typeface="Calibri"/>
                                  <a:cs typeface="Times New Roman"/>
                                </a:endParaRPr>
                              </a:p>
                              <a:p>
                                <a:pPr marL="0" marR="0" lvl="0" indent="0" algn="ctr" defTabSz="914400" eaLnBrk="1" fontAlgn="auto" latinLnBrk="0" hangingPunct="1">
                                  <a:lnSpc>
                                    <a:spcPct val="115000"/>
                                  </a:lnSpc>
                                  <a:spcBef>
                                    <a:spcPts val="0"/>
                                  </a:spcBef>
                                  <a:spcAft>
                                    <a:spcPts val="100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  <a:defRPr/>
                                </a:pPr>
                                <a:r>
                                  <a:rPr kumimoji="0" lang="en-US" sz="1200" b="1" i="0" u="none" strike="noStrike" kern="0" cap="none" spc="0" normalizeH="0" baseline="0" noProof="0" dirty="0">
                                    <a:ln>
                                      <a:noFill/>
                                    </a:ln>
                                    <a:solidFill>
                                      <a:sysClr val="windowText" lastClr="000000"/>
                                    </a:solidFill>
                                    <a:effectLst>
                                      <a:outerShdw blurRad="63500" sx="102000" sy="102000" algn="ctr">
                                        <a:srgbClr val="000000">
                                          <a:alpha val="40000"/>
                                        </a:srgbClr>
                                      </a:outerShdw>
                                    </a:effectLst>
                                    <a:uLnTx/>
                                    <a:uFillTx/>
                                    <a:latin typeface="Calibri"/>
                                    <a:ea typeface="Calibri"/>
                                    <a:cs typeface="Times New Roman"/>
                                  </a:rPr>
                                  <a:t> </a:t>
                                </a:r>
                                <a:endParaRPr kumimoji="0" lang="en-US" sz="1100" b="0" i="0" u="none" strike="noStrike" kern="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libri"/>
                                  <a:ea typeface="Calibri"/>
                                  <a:cs typeface="Times New Roman"/>
                                </a:endParaRPr>
                              </a:p>
                            </p:txBody>
                          </p:sp>
                        </p:grpSp>
                        <p:sp>
                          <p:nvSpPr>
                            <p:cNvPr id="106" name="Rounded Rectangle 105"/>
                            <p:cNvSpPr/>
                            <p:nvPr/>
                          </p:nvSpPr>
                          <p:spPr>
                            <a:xfrm>
                              <a:off x="195476" y="4834270"/>
                              <a:ext cx="723900" cy="400051"/>
                            </a:xfrm>
                            <a:prstGeom prst="roundRect">
                              <a:avLst/>
                            </a:prstGeom>
                            <a:solidFill>
                              <a:srgbClr val="4BACC6">
                                <a:lumMod val="20000"/>
                                <a:lumOff val="80000"/>
                              </a:srgbClr>
                            </a:solidFill>
                            <a:ln w="25400" cap="flat" cmpd="sng" algn="ctr">
                              <a:solidFill>
                                <a:sysClr val="windowText" lastClr="000000"/>
                              </a:solidFill>
                              <a:prstDash val="solid"/>
                            </a:ln>
                            <a:effectLst/>
                          </p:spPr>
                          <p:txBody>
                            <a:bodyPr rot="0" spcFirstLastPara="0" vert="horz" wrap="square" lIns="91440" tIns="45720" rIns="91440" bIns="45720" numCol="1" spcCol="0" rtlCol="0" fromWordArt="0" anchor="ctr" anchorCtr="0" forceAA="0" compatLnSpc="1">
                              <a:prstTxWarp prst="textNoShape">
                                <a:avLst/>
                              </a:prstTxWarp>
                              <a:noAutofit/>
                            </a:bodyPr>
                            <a:lstStyle/>
                            <a:p>
                              <a:pPr marL="0" marR="0" lvl="0" indent="0" algn="ctr" defTabSz="914400" eaLnBrk="1" fontAlgn="auto" latinLnBrk="0" hangingPunct="1">
                                <a:lnSpc>
                                  <a:spcPct val="115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100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r>
                                <a:rPr kumimoji="0" lang="en-US" sz="1200" b="1" i="0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libri"/>
                                  <a:ea typeface="Calibri"/>
                                  <a:cs typeface="Times New Roman"/>
                                </a:rPr>
                                <a:t>R Load</a:t>
                              </a:r>
                              <a:endParaRPr kumimoji="0" lang="en-US" sz="1100" b="0" i="0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ysClr val="windowText" lastClr="000000"/>
                                </a:solidFill>
                                <a:effectLst/>
                                <a:uLnTx/>
                                <a:uFillTx/>
                                <a:latin typeface="Calibri"/>
                                <a:ea typeface="Calibri"/>
                                <a:cs typeface="Times New Roman"/>
                              </a:endParaRPr>
                            </a:p>
                          </p:txBody>
                        </p:sp>
                        <p:cxnSp>
                          <p:nvCxnSpPr>
                            <p:cNvPr id="107" name="Straight Connector 106"/>
                            <p:cNvCxnSpPr/>
                            <p:nvPr/>
                          </p:nvCxnSpPr>
                          <p:spPr>
                            <a:xfrm>
                              <a:off x="3357149" y="1953426"/>
                              <a:ext cx="1481744" cy="0"/>
                            </a:xfrm>
                            <a:prstGeom prst="line">
                              <a:avLst/>
                            </a:prstGeom>
                            <a:noFill/>
                            <a:ln w="19050" cap="flat" cmpd="sng" algn="ctr">
                              <a:solidFill>
                                <a:sysClr val="windowText" lastClr="000000"/>
                              </a:solidFill>
                              <a:prstDash val="solid"/>
                            </a:ln>
                            <a:effectLst/>
                          </p:spPr>
                        </p:cxnSp>
                        <p:cxnSp>
                          <p:nvCxnSpPr>
                            <p:cNvPr id="108" name="Straight Connector 107"/>
                            <p:cNvCxnSpPr/>
                            <p:nvPr/>
                          </p:nvCxnSpPr>
                          <p:spPr>
                            <a:xfrm>
                              <a:off x="3357413" y="2219445"/>
                              <a:ext cx="1485063" cy="0"/>
                            </a:xfrm>
                            <a:prstGeom prst="line">
                              <a:avLst/>
                            </a:prstGeom>
                            <a:noFill/>
                            <a:ln w="19050" cap="flat" cmpd="sng" algn="ctr">
                              <a:solidFill>
                                <a:sysClr val="windowText" lastClr="000000"/>
                              </a:solidFill>
                              <a:prstDash val="solid"/>
                            </a:ln>
                            <a:effectLst/>
                          </p:spPr>
                        </p:cxnSp>
                        <p:sp>
                          <p:nvSpPr>
                            <p:cNvPr id="109" name="Right Arrow 108"/>
                            <p:cNvSpPr/>
                            <p:nvPr/>
                          </p:nvSpPr>
                          <p:spPr>
                            <a:xfrm flipH="1">
                              <a:off x="2730826" y="4436265"/>
                              <a:ext cx="697865" cy="227965"/>
                            </a:xfrm>
                            <a:prstGeom prst="rightArrow">
                              <a:avLst/>
                            </a:prstGeom>
                            <a:gradFill rotWithShape="1">
                              <a:gsLst>
                                <a:gs pos="0">
                                  <a:srgbClr val="C0504D">
                                    <a:shade val="51000"/>
                                    <a:satMod val="130000"/>
                                  </a:srgbClr>
                                </a:gs>
                                <a:gs pos="80000">
                                  <a:srgbClr val="C0504D">
                                    <a:shade val="93000"/>
                                    <a:satMod val="130000"/>
                                  </a:srgbClr>
                                </a:gs>
                                <a:gs pos="100000">
                                  <a:srgbClr val="C0504D">
                                    <a:shade val="94000"/>
                                    <a:satMod val="135000"/>
                                  </a:srgbClr>
                                </a:gs>
                              </a:gsLst>
                              <a:lin ang="16200000" scaled="0"/>
                            </a:gradFill>
                            <a:ln>
                              <a:noFill/>
                            </a:ln>
                            <a:effectLst>
                              <a:outerShdw blurRad="40000" dist="23000" dir="5400000" rotWithShape="0">
                                <a:srgbClr val="000000">
                                  <a:alpha val="35000"/>
                                </a:srgbClr>
                              </a:outerShdw>
                            </a:effectLst>
                            <a:scene3d>
                              <a:camera prst="orthographicFront">
                                <a:rot lat="0" lon="0" rev="0"/>
                              </a:camera>
                              <a:lightRig rig="threePt" dir="t">
                                <a:rot lat="0" lon="0" rev="1200000"/>
                              </a:lightRig>
                            </a:scene3d>
                            <a:sp3d>
                              <a:bevelT w="63500" h="25400"/>
                            </a:sp3d>
                          </p:spPr>
                          <p:txBody>
                            <a:bodyPr rot="0" spcFirstLastPara="0" vert="horz" wrap="square" lIns="91440" tIns="45720" rIns="91440" bIns="45720" numCol="1" spcCol="0" rtlCol="0" fromWordArt="0" anchor="ctr" anchorCtr="0" forceAA="0" compatLnSpc="1">
                              <a:prstTxWarp prst="textNoShape">
                                <a:avLst/>
                              </a:prstTxWarp>
                              <a:noAutofit/>
                            </a:bodyPr>
                            <a:lstStyle/>
                            <a:p>
                              <a:pPr marL="0" marR="0" lvl="0" indent="0" defTabSz="91440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kumimoji="0" lang="en-US" sz="1800" b="0" i="0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ysClr val="windowText" lastClr="000000"/>
                                </a:solidFill>
                                <a:effectLst/>
                                <a:uLnTx/>
                                <a:uFillTx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98" name="Rounded Rectangle 97"/>
                          <p:cNvSpPr/>
                          <p:nvPr/>
                        </p:nvSpPr>
                        <p:spPr>
                          <a:xfrm>
                            <a:off x="2596444" y="458566"/>
                            <a:ext cx="942340" cy="557530"/>
                          </a:xfrm>
                          <a:prstGeom prst="roundRect">
                            <a:avLst/>
                          </a:prstGeom>
                          <a:solidFill>
                            <a:srgbClr val="FFFF00"/>
                          </a:solidFill>
                          <a:ln w="12700" cap="flat" cmpd="sng" algn="ctr">
                            <a:solidFill>
                              <a:sysClr val="windowText" lastClr="000000"/>
                            </a:solidFill>
                            <a:prstDash val="solid"/>
                          </a:ln>
                          <a:effectLst/>
                        </p:spPr>
                        <p:txBody>
                          <a:bodyPr rot="0" spcFirstLastPara="0" vert="horz" wrap="square" lIns="91440" tIns="45720" rIns="91440" bIns="45720" numCol="1" spcCol="0" rtlCol="0" fromWordArt="0" anchor="ctr" anchorCtr="0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pPr marL="0" marR="0" lvl="0" indent="0" algn="ctr" defTabSz="914400" eaLnBrk="1" fontAlgn="auto" latinLnBrk="0" hangingPunct="1">
                              <a:lnSpc>
                                <a:spcPct val="115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r>
                              <a:rPr kumimoji="0" lang="en-US" sz="1200" b="1" i="0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ysClr val="windowText" lastClr="000000"/>
                                </a:solidFill>
                                <a:effectLst/>
                                <a:uLnTx/>
                                <a:uFillTx/>
                                <a:latin typeface="Calibri"/>
                                <a:ea typeface="Calibri"/>
                                <a:cs typeface="Times New Roman"/>
                              </a:rPr>
                              <a:t>DC/DC</a:t>
                            </a:r>
                            <a:endParaRPr kumimoji="0" lang="en-US" sz="1100" b="0" i="0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Calibri"/>
                              <a:cs typeface="Times New Roman"/>
                            </a:endParaRPr>
                          </a:p>
                          <a:p>
                            <a:pPr marL="0" marR="0" lvl="0" indent="0" algn="ctr" defTabSz="914400" eaLnBrk="1" fontAlgn="auto" latinLnBrk="0" hangingPunct="1">
                              <a:lnSpc>
                                <a:spcPct val="115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r>
                              <a:rPr kumimoji="0" lang="en-US" sz="1200" b="1" i="0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ysClr val="windowText" lastClr="000000"/>
                                </a:solidFill>
                                <a:effectLst/>
                                <a:uLnTx/>
                                <a:uFillTx/>
                                <a:latin typeface="Calibri"/>
                                <a:ea typeface="Calibri"/>
                                <a:cs typeface="Times New Roman"/>
                              </a:rPr>
                              <a:t>Converter</a:t>
                            </a:r>
                            <a:endParaRPr kumimoji="0" lang="en-US" sz="1100" b="0" i="0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Calibri"/>
                              <a:cs typeface="Times New Roman"/>
                            </a:endParaRPr>
                          </a:p>
                        </p:txBody>
                      </p:sp>
                    </p:grpSp>
                    <p:sp>
                      <p:nvSpPr>
                        <p:cNvPr id="91" name="Right Arrow 90"/>
                        <p:cNvSpPr/>
                        <p:nvPr/>
                      </p:nvSpPr>
                      <p:spPr>
                        <a:xfrm>
                          <a:off x="3806826" y="1687408"/>
                          <a:ext cx="698500" cy="227965"/>
                        </a:xfrm>
                        <a:prstGeom prst="rightArrow">
                          <a:avLst/>
                        </a:prstGeom>
                        <a:gradFill rotWithShape="1">
                          <a:gsLst>
                            <a:gs pos="0">
                              <a:srgbClr val="C0504D">
                                <a:shade val="51000"/>
                                <a:satMod val="130000"/>
                              </a:srgbClr>
                            </a:gs>
                            <a:gs pos="80000">
                              <a:srgbClr val="C0504D">
                                <a:shade val="93000"/>
                                <a:satMod val="130000"/>
                              </a:srgbClr>
                            </a:gs>
                            <a:gs pos="100000">
                              <a:srgbClr val="C0504D">
                                <a:shade val="94000"/>
                                <a:satMod val="135000"/>
                              </a:srgbClr>
                            </a:gs>
                          </a:gsLst>
                          <a:lin ang="16200000" scaled="0"/>
                        </a:gradFill>
                        <a:ln>
                          <a:noFill/>
                        </a:ln>
                        <a:effectLst>
                          <a:outerShdw blurRad="40000" dist="23000" dir="5400000" rotWithShape="0">
                            <a:srgbClr val="000000">
                              <a:alpha val="35000"/>
                            </a:srgbClr>
                          </a:outerShdw>
                        </a:effectLst>
                        <a:scene3d>
                          <a:camera prst="orthographicFront">
                            <a:rot lat="0" lon="0" rev="0"/>
                          </a:camera>
                          <a:lightRig rig="threePt" dir="t">
                            <a:rot lat="0" lon="0" rev="1200000"/>
                          </a:lightRig>
                        </a:scene3d>
                        <a:sp3d>
                          <a:bevelT w="63500" h="25400"/>
                        </a:sp3d>
                      </p:spPr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pPr marL="0" marR="0" lvl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</a:endParaRPr>
                        </a:p>
                      </p:txBody>
                    </p:sp>
                  </p:grpSp>
                </p:grpSp>
              </p:grpSp>
            </p:grpSp>
            <p:sp>
              <p:nvSpPr>
                <p:cNvPr id="77" name="Rectangle 76"/>
                <p:cNvSpPr/>
                <p:nvPr/>
              </p:nvSpPr>
              <p:spPr>
                <a:xfrm>
                  <a:off x="2271160" y="-25878"/>
                  <a:ext cx="1379878" cy="664233"/>
                </a:xfrm>
                <a:prstGeom prst="rect">
                  <a:avLst/>
                </a:prstGeom>
                <a:solidFill>
                  <a:sysClr val="window" lastClr="FFFFFF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1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Times New Roman"/>
                    </a:rPr>
                    <a:t>D = 0.27</a:t>
                  </a:r>
                  <a:endPara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Calibri"/>
                    <a:cs typeface="Times New Roman"/>
                  </a:endParaRPr>
                </a:p>
                <a:p>
                  <a:pPr marL="0" marR="0" lvl="0" indent="0" algn="ctr" defTabSz="914400" eaLnBrk="1" fontAlgn="auto" latinLnBrk="0" hangingPunct="1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1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Times New Roman"/>
                      <a:cs typeface="Times New Roman"/>
                    </a:rPr>
                    <a:t>Efficiency = 65.4 %</a:t>
                  </a:r>
                  <a:endPara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Calibri"/>
                    <a:cs typeface="Times New Roman"/>
                  </a:endParaRPr>
                </a:p>
                <a:p>
                  <a:pPr marL="0" marR="0" lvl="0" indent="0" algn="ctr" defTabSz="914400" eaLnBrk="1" fontAlgn="auto" latinLnBrk="0" hangingPunct="1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1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Times New Roman"/>
                    </a:rPr>
                    <a:t>P</a:t>
                  </a:r>
                  <a:r>
                    <a:rPr kumimoji="0" lang="en-US" sz="1200" b="1" i="0" u="none" strike="noStrike" kern="0" cap="none" spc="0" normalizeH="0" baseline="-2500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Times New Roman"/>
                    </a:rPr>
                    <a:t>loss</a:t>
                  </a:r>
                  <a:r>
                    <a:rPr kumimoji="0" lang="en-US" sz="1200" b="1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Times New Roman"/>
                    </a:rPr>
                    <a:t> =21.27 W</a:t>
                  </a:r>
                  <a:endPara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78" name="Rectangle 77"/>
                <p:cNvSpPr/>
                <p:nvPr/>
              </p:nvSpPr>
              <p:spPr>
                <a:xfrm>
                  <a:off x="3528203" y="1409365"/>
                  <a:ext cx="1123950" cy="661994"/>
                </a:xfrm>
                <a:prstGeom prst="rect">
                  <a:avLst/>
                </a:prstGeom>
                <a:solidFill>
                  <a:sysClr val="window" lastClr="FFFFFF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Times New Roman"/>
                    </a:rPr>
                    <a:t>V</a:t>
                  </a:r>
                  <a:r>
                    <a:rPr kumimoji="0" lang="en-US" sz="1200" b="1" i="0" u="none" strike="noStrike" kern="0" cap="none" spc="0" normalizeH="0" baseline="-2500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Times New Roman"/>
                    </a:rPr>
                    <a:t>B</a:t>
                  </a:r>
                  <a:r>
                    <a:rPr kumimoji="0" lang="en-US" sz="12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Times New Roman"/>
                    </a:rPr>
                    <a:t> = 11.39 V</a:t>
                  </a:r>
                  <a:endPara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Calibri"/>
                    <a:cs typeface="Times New Roman"/>
                  </a:endParaRPr>
                </a:p>
                <a:p>
                  <a:pPr marL="0" marR="0" lvl="0" indent="0" algn="ctr" defTabSz="914400" eaLnBrk="1" fontAlgn="auto" latinLnBrk="0" hangingPunct="1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Times New Roman"/>
                    </a:rPr>
                    <a:t>I</a:t>
                  </a:r>
                  <a:r>
                    <a:rPr kumimoji="0" lang="en-US" sz="1200" b="1" i="0" u="none" strike="noStrike" kern="0" cap="none" spc="0" normalizeH="0" baseline="-2500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Times New Roman"/>
                    </a:rPr>
                    <a:t>B</a:t>
                  </a:r>
                  <a:r>
                    <a:rPr kumimoji="0" lang="en-US" sz="12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Times New Roman"/>
                    </a:rPr>
                    <a:t> = 3.51 A</a:t>
                  </a:r>
                  <a:endPara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Calibri"/>
                    <a:cs typeface="Times New Roman"/>
                  </a:endParaRPr>
                </a:p>
                <a:p>
                  <a:pPr marL="0" marR="0" lvl="0" indent="0" algn="ctr" defTabSz="914400" eaLnBrk="1" fontAlgn="auto" latinLnBrk="0" hangingPunct="1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Times New Roman"/>
                    </a:rPr>
                    <a:t>P</a:t>
                  </a:r>
                  <a:r>
                    <a:rPr kumimoji="0" lang="en-US" sz="1200" b="1" i="0" u="none" strike="noStrike" kern="0" cap="none" spc="0" normalizeH="0" baseline="-2500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Times New Roman"/>
                    </a:rPr>
                    <a:t>B</a:t>
                  </a:r>
                  <a:r>
                    <a:rPr kumimoji="0" lang="en-US" sz="12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Times New Roman"/>
                    </a:rPr>
                    <a:t> = 39.98 W</a:t>
                  </a:r>
                  <a:endPara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-508779" y="4102340"/>
                  <a:ext cx="1552575" cy="285750"/>
                </a:xfrm>
                <a:prstGeom prst="rect">
                  <a:avLst/>
                </a:prstGeom>
                <a:solidFill>
                  <a:sysClr val="window" lastClr="FFFFFF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Calibri"/>
                      <a:ea typeface="Times New Roman"/>
                      <a:cs typeface="Times New Roman"/>
                    </a:rPr>
                    <a:t>Total </a:t>
                  </a:r>
                  <a:r>
                    <a:rPr kumimoji="0" lang="en-US" sz="1200" b="1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Calibri"/>
                      <a:ea typeface="Times New Roman"/>
                      <a:cs typeface="Times New Roman"/>
                    </a:rPr>
                    <a:t>P</a:t>
                  </a:r>
                  <a:r>
                    <a:rPr kumimoji="0" lang="en-US" sz="1200" b="1" i="0" u="none" strike="noStrike" kern="0" cap="none" spc="0" normalizeH="0" baseline="-25000" noProof="0" dirty="0" err="1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Calibri"/>
                      <a:ea typeface="Times New Roman"/>
                      <a:cs typeface="Times New Roman"/>
                    </a:rPr>
                    <a:t>loss</a:t>
                  </a:r>
                  <a:r>
                    <a:rPr kumimoji="0" lang="en-US" sz="12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Calibri"/>
                      <a:ea typeface="Times New Roman"/>
                      <a:cs typeface="Times New Roman"/>
                    </a:rPr>
                    <a:t> = 56.46 W</a:t>
                  </a:r>
                  <a:endPara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Calibri"/>
                    <a:cs typeface="Times New Roman"/>
                  </a:endParaRPr>
                </a:p>
              </p:txBody>
            </p:sp>
          </p:grpSp>
        </p:grpSp>
        <p:grpSp>
          <p:nvGrpSpPr>
            <p:cNvPr id="13" name="Group 61"/>
            <p:cNvGrpSpPr/>
            <p:nvPr/>
          </p:nvGrpSpPr>
          <p:grpSpPr>
            <a:xfrm>
              <a:off x="-919233" y="1165855"/>
              <a:ext cx="8643352" cy="6642156"/>
              <a:chOff x="-919233" y="-33217"/>
              <a:chExt cx="8643352" cy="6642156"/>
            </a:xfrm>
          </p:grpSpPr>
          <p:pic>
            <p:nvPicPr>
              <p:cNvPr id="63" name="Picture 62"/>
              <p:cNvPicPr>
                <a:picLocks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72333" y="-33217"/>
                <a:ext cx="2651786" cy="1895707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64" name="Picture 63"/>
              <p:cNvPicPr>
                <a:picLocks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697683" y="394977"/>
                <a:ext cx="2651786" cy="1895707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65" name="Picture 64"/>
              <p:cNvPicPr>
                <a:picLocks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52596" y="1672201"/>
                <a:ext cx="2651786" cy="1895707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66" name="Picture 65"/>
              <p:cNvPicPr>
                <a:picLocks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919233" y="4709223"/>
                <a:ext cx="2649637" cy="189971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67" name="Picture 66"/>
              <p:cNvPicPr>
                <a:picLocks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72333" y="4282633"/>
                <a:ext cx="2651786" cy="1895707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  <p:extLst>
      <p:ext uri="{BB962C8B-B14F-4D97-AF65-F5344CB8AC3E}">
        <p14:creationId xmlns="" xmlns:p14="http://schemas.microsoft.com/office/powerpoint/2010/main" val="3464144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>
          <a:xfrm>
            <a:off x="107504" y="6520259"/>
            <a:ext cx="2133600" cy="365125"/>
          </a:xfrm>
        </p:spPr>
        <p:txBody>
          <a:bodyPr/>
          <a:lstStyle/>
          <a:p>
            <a:pPr algn="l"/>
            <a:fld id="{27F968D8-75AD-403F-AA43-F2EEEB5E7234}" type="datetime1">
              <a:rPr lang="en-US" sz="1400" smtClean="0">
                <a:solidFill>
                  <a:prstClr val="black"/>
                </a:solidFill>
              </a:rPr>
              <a:pPr algn="l"/>
              <a:t>6/19/2016</a:t>
            </a:fld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986464" y="6520259"/>
            <a:ext cx="762000" cy="365125"/>
          </a:xfrm>
        </p:spPr>
        <p:txBody>
          <a:bodyPr/>
          <a:lstStyle/>
          <a:p>
            <a:pPr algn="r"/>
            <a:fld id="{B6F15528-21DE-4FAA-801E-634DDDAF4B2B}" type="slidenum">
              <a:rPr lang="en-US" sz="1400" smtClean="0">
                <a:solidFill>
                  <a:prstClr val="black"/>
                </a:solidFill>
              </a:rPr>
              <a:pPr algn="r"/>
              <a:t>27</a:t>
            </a:fld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52400" y="152400"/>
            <a:ext cx="8839200" cy="65532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indent="0" algn="just">
              <a:spcBef>
                <a:spcPts val="600"/>
              </a:spcBef>
              <a:buFont typeface="Wingdings" pitchFamily="2" charset="2"/>
              <a:buChar char="v"/>
              <a:defRPr/>
            </a:pPr>
            <a:r>
              <a:rPr lang="en-GB" sz="4000" b="1" u="sng" dirty="0" smtClean="0">
                <a:solidFill>
                  <a:srgbClr val="C00000"/>
                </a:solidFill>
              </a:rPr>
              <a:t>Energy Management Cases: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/>
              <a:ea typeface="Calibri"/>
              <a:cs typeface="+mn-cs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2057400"/>
            <a:ext cx="9144000" cy="1524000"/>
          </a:xfrm>
        </p:spPr>
        <p:txBody>
          <a:bodyPr>
            <a:normAutofit/>
          </a:bodyPr>
          <a:lstStyle/>
          <a:p>
            <a:r>
              <a:rPr lang="en-US" b="1" u="sng" dirty="0" smtClean="0">
                <a:solidFill>
                  <a:srgbClr val="FF0000"/>
                </a:solidFill>
              </a:rPr>
              <a:t>Discharging Case:</a:t>
            </a: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3600" b="1" dirty="0" smtClean="0"/>
              <a:t>Battery supplying the load</a:t>
            </a:r>
            <a:endParaRPr lang="en-US" sz="3600" b="1" dirty="0"/>
          </a:p>
        </p:txBody>
      </p:sp>
    </p:spTree>
    <p:extLst>
      <p:ext uri="{BB962C8B-B14F-4D97-AF65-F5344CB8AC3E}">
        <p14:creationId xmlns="" xmlns:p14="http://schemas.microsoft.com/office/powerpoint/2010/main" val="5469706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0"/>
          <p:cNvGrpSpPr/>
          <p:nvPr/>
        </p:nvGrpSpPr>
        <p:grpSpPr>
          <a:xfrm>
            <a:off x="0" y="228600"/>
            <a:ext cx="8610600" cy="6553200"/>
            <a:chOff x="-904029" y="443215"/>
            <a:chExt cx="8610987" cy="7446011"/>
          </a:xfrm>
        </p:grpSpPr>
        <p:grpSp>
          <p:nvGrpSpPr>
            <p:cNvPr id="3" name="Group 61"/>
            <p:cNvGrpSpPr/>
            <p:nvPr/>
          </p:nvGrpSpPr>
          <p:grpSpPr>
            <a:xfrm>
              <a:off x="-523011" y="443215"/>
              <a:ext cx="5741808" cy="7446011"/>
              <a:chOff x="-523029" y="417372"/>
              <a:chExt cx="5742010" cy="7446585"/>
            </a:xfrm>
          </p:grpSpPr>
          <p:sp>
            <p:nvSpPr>
              <p:cNvPr id="68" name="U-Turn Arrow 67"/>
              <p:cNvSpPr/>
              <p:nvPr/>
            </p:nvSpPr>
            <p:spPr>
              <a:xfrm>
                <a:off x="4623758" y="5095744"/>
                <a:ext cx="592455" cy="285115"/>
              </a:xfrm>
              <a:prstGeom prst="uturnArrow">
                <a:avLst>
                  <a:gd name="adj1" fmla="val 25000"/>
                  <a:gd name="adj2" fmla="val 25000"/>
                  <a:gd name="adj3" fmla="val 25000"/>
                  <a:gd name="adj4" fmla="val 43750"/>
                  <a:gd name="adj5" fmla="val 96981"/>
                </a:avLst>
              </a:prstGeom>
              <a:gradFill rotWithShape="1">
                <a:gsLst>
                  <a:gs pos="0">
                    <a:srgbClr val="4F81BD">
                      <a:tint val="50000"/>
                      <a:satMod val="300000"/>
                    </a:srgbClr>
                  </a:gs>
                  <a:gs pos="35000">
                    <a:srgbClr val="4F81BD">
                      <a:tint val="37000"/>
                      <a:satMod val="300000"/>
                    </a:srgbClr>
                  </a:gs>
                  <a:gs pos="100000">
                    <a:srgbClr val="4F81BD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4" name="Group 68"/>
              <p:cNvGrpSpPr/>
              <p:nvPr/>
            </p:nvGrpSpPr>
            <p:grpSpPr>
              <a:xfrm>
                <a:off x="-523029" y="417372"/>
                <a:ext cx="5742010" cy="7446585"/>
                <a:chOff x="-523029" y="417372"/>
                <a:chExt cx="5742010" cy="7446585"/>
              </a:xfrm>
            </p:grpSpPr>
            <p:sp>
              <p:nvSpPr>
                <p:cNvPr id="70" name="Rectangle 69"/>
                <p:cNvSpPr/>
                <p:nvPr/>
              </p:nvSpPr>
              <p:spPr>
                <a:xfrm>
                  <a:off x="2279445" y="1596051"/>
                  <a:ext cx="1379878" cy="293320"/>
                </a:xfrm>
                <a:prstGeom prst="rect">
                  <a:avLst/>
                </a:prstGeom>
                <a:solidFill>
                  <a:sysClr val="window" lastClr="FFFFFF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Times New Roman"/>
                    </a:rPr>
                    <a:t>D = 0.23</a:t>
                  </a:r>
                  <a:endPara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71" name="Rectangle 70"/>
                <p:cNvSpPr/>
                <p:nvPr/>
              </p:nvSpPr>
              <p:spPr>
                <a:xfrm>
                  <a:off x="3441943" y="4746782"/>
                  <a:ext cx="1172845" cy="671195"/>
                </a:xfrm>
                <a:prstGeom prst="rect">
                  <a:avLst/>
                </a:prstGeom>
                <a:solidFill>
                  <a:sysClr val="window" lastClr="FFFFFF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1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Times New Roman"/>
                    </a:rPr>
                    <a:t>V</a:t>
                  </a:r>
                  <a:r>
                    <a:rPr kumimoji="0" lang="en-US" sz="1200" b="1" i="0" u="none" strike="noStrike" kern="0" cap="none" spc="0" normalizeH="0" baseline="-25000" noProof="0" dirty="0" err="1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Times New Roman"/>
                    </a:rPr>
                    <a:t>loadi</a:t>
                  </a:r>
                  <a:r>
                    <a:rPr kumimoji="0" lang="en-US" sz="12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Times New Roman"/>
                    </a:rPr>
                    <a:t> = 11.66 V</a:t>
                  </a:r>
                  <a:endPara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Calibri"/>
                    <a:cs typeface="Times New Roman"/>
                  </a:endParaRPr>
                </a:p>
                <a:p>
                  <a:pPr marL="0" marR="0" lvl="0" indent="0" algn="ctr" defTabSz="914400" eaLnBrk="1" fontAlgn="auto" latinLnBrk="0" hangingPunct="1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1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Times New Roman"/>
                    </a:rPr>
                    <a:t>I</a:t>
                  </a:r>
                  <a:r>
                    <a:rPr kumimoji="0" lang="en-US" sz="1200" b="1" i="0" u="none" strike="noStrike" kern="0" cap="none" spc="0" normalizeH="0" baseline="-25000" noProof="0" dirty="0" err="1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Times New Roman"/>
                    </a:rPr>
                    <a:t>loadi</a:t>
                  </a:r>
                  <a:r>
                    <a:rPr kumimoji="0" lang="en-US" sz="12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Times New Roman"/>
                    </a:rPr>
                    <a:t> = 2.52 A</a:t>
                  </a:r>
                  <a:endPara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Calibri"/>
                    <a:cs typeface="Times New Roman"/>
                  </a:endParaRPr>
                </a:p>
                <a:p>
                  <a:pPr marL="0" marR="0" lvl="0" indent="0" algn="ctr" defTabSz="914400" eaLnBrk="1" fontAlgn="auto" latinLnBrk="0" hangingPunct="1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1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Times New Roman"/>
                    </a:rPr>
                    <a:t>P</a:t>
                  </a:r>
                  <a:r>
                    <a:rPr kumimoji="0" lang="en-US" sz="1200" b="1" i="0" u="none" strike="noStrike" kern="0" cap="none" spc="0" normalizeH="0" baseline="-25000" noProof="0" dirty="0" err="1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Times New Roman"/>
                    </a:rPr>
                    <a:t>loadi</a:t>
                  </a:r>
                  <a:r>
                    <a:rPr kumimoji="0" lang="en-US" sz="12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Times New Roman"/>
                    </a:rPr>
                    <a:t> = 29.36 W</a:t>
                  </a:r>
                  <a:endPara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72" name="Rectangle 71"/>
                <p:cNvSpPr/>
                <p:nvPr/>
              </p:nvSpPr>
              <p:spPr>
                <a:xfrm>
                  <a:off x="63161" y="5063349"/>
                  <a:ext cx="776377" cy="289550"/>
                </a:xfrm>
                <a:prstGeom prst="rect">
                  <a:avLst/>
                </a:prstGeom>
                <a:solidFill>
                  <a:sysClr val="window" lastClr="FFFFFF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Times New Roman"/>
                    </a:rPr>
                    <a:t>R = 20 Ω</a:t>
                  </a:r>
                  <a:endPara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73" name="Rectangle 72"/>
                <p:cNvSpPr/>
                <p:nvPr/>
              </p:nvSpPr>
              <p:spPr>
                <a:xfrm>
                  <a:off x="2296596" y="5987512"/>
                  <a:ext cx="1475462" cy="664210"/>
                </a:xfrm>
                <a:prstGeom prst="rect">
                  <a:avLst/>
                </a:prstGeom>
                <a:solidFill>
                  <a:sysClr val="window" lastClr="FFFFFF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Times New Roman"/>
                      <a:cs typeface="Times New Roman"/>
                    </a:rPr>
                    <a:t>D = 0.67</a:t>
                  </a:r>
                  <a:endPara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Calibri"/>
                    <a:cs typeface="Times New Roman"/>
                  </a:endParaRPr>
                </a:p>
                <a:p>
                  <a:pPr marL="0" marR="0" lvl="0" indent="0" algn="ctr" defTabSz="914400" eaLnBrk="1" fontAlgn="auto" latinLnBrk="0" hangingPunct="1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Times New Roman"/>
                      <a:cs typeface="Times New Roman"/>
                    </a:rPr>
                    <a:t>Efficiency = 64.93 %</a:t>
                  </a:r>
                  <a:endPara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Calibri"/>
                    <a:cs typeface="Times New Roman"/>
                  </a:endParaRPr>
                </a:p>
                <a:p>
                  <a:pPr marL="0" marR="0" lvl="0" indent="0" algn="ctr" defTabSz="914400" eaLnBrk="1" fontAlgn="auto" latinLnBrk="0" hangingPunct="1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1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Times New Roman"/>
                    </a:rPr>
                    <a:t>P</a:t>
                  </a:r>
                  <a:r>
                    <a:rPr kumimoji="0" lang="en-US" sz="1200" b="1" i="0" u="none" strike="noStrike" kern="0" cap="none" spc="0" normalizeH="0" baseline="-25000" noProof="0" dirty="0" err="1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Times New Roman"/>
                    </a:rPr>
                    <a:t>loss</a:t>
                  </a:r>
                  <a:r>
                    <a:rPr kumimoji="0" lang="en-US" sz="12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Times New Roman"/>
                    </a:rPr>
                    <a:t> = 10.3 W</a:t>
                  </a:r>
                  <a:endPara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74" name="Rectangle 73"/>
                <p:cNvSpPr/>
                <p:nvPr/>
              </p:nvSpPr>
              <p:spPr>
                <a:xfrm>
                  <a:off x="991950" y="4746782"/>
                  <a:ext cx="1207135" cy="655320"/>
                </a:xfrm>
                <a:prstGeom prst="rect">
                  <a:avLst/>
                </a:prstGeom>
                <a:solidFill>
                  <a:sysClr val="window" lastClr="FFFFFF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1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Times New Roman"/>
                    </a:rPr>
                    <a:t>V</a:t>
                  </a:r>
                  <a:r>
                    <a:rPr kumimoji="0" lang="en-US" sz="1200" b="1" i="0" u="none" strike="noStrike" kern="0" cap="none" spc="0" normalizeH="0" baseline="-25000" noProof="0" dirty="0" err="1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Times New Roman"/>
                    </a:rPr>
                    <a:t>loado</a:t>
                  </a:r>
                  <a:r>
                    <a:rPr kumimoji="0" lang="en-US" sz="12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Times New Roman"/>
                    </a:rPr>
                    <a:t> = 19.95 V</a:t>
                  </a:r>
                  <a:endPara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Calibri"/>
                    <a:cs typeface="Times New Roman"/>
                  </a:endParaRPr>
                </a:p>
                <a:p>
                  <a:pPr marL="0" marR="0" lvl="0" indent="0" algn="ctr" defTabSz="914400" eaLnBrk="1" fontAlgn="auto" latinLnBrk="0" hangingPunct="1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1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Times New Roman"/>
                    </a:rPr>
                    <a:t>I</a:t>
                  </a:r>
                  <a:r>
                    <a:rPr kumimoji="0" lang="en-US" sz="1200" b="1" i="0" u="none" strike="noStrike" kern="0" cap="none" spc="0" normalizeH="0" baseline="-25000" noProof="0" dirty="0" err="1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Times New Roman"/>
                    </a:rPr>
                    <a:t>loado</a:t>
                  </a:r>
                  <a:r>
                    <a:rPr kumimoji="0" lang="en-US" sz="12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Times New Roman"/>
                    </a:rPr>
                    <a:t> = 0.96 A</a:t>
                  </a:r>
                  <a:endPara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Calibri"/>
                    <a:cs typeface="Times New Roman"/>
                  </a:endParaRPr>
                </a:p>
                <a:p>
                  <a:pPr marL="0" marR="0" lvl="0" indent="0" algn="ctr" defTabSz="914400" eaLnBrk="1" fontAlgn="auto" latinLnBrk="0" hangingPunct="1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1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Times New Roman"/>
                    </a:rPr>
                    <a:t>P</a:t>
                  </a:r>
                  <a:r>
                    <a:rPr kumimoji="0" lang="en-US" sz="1200" b="1" i="0" u="none" strike="noStrike" kern="0" cap="none" spc="0" normalizeH="0" baseline="-25000" noProof="0" dirty="0" err="1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Times New Roman"/>
                    </a:rPr>
                    <a:t>loado</a:t>
                  </a:r>
                  <a:r>
                    <a:rPr kumimoji="0" lang="en-US" sz="12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Times New Roman"/>
                    </a:rPr>
                    <a:t> = 19.06 W</a:t>
                  </a:r>
                  <a:endPara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75" name="Rectangle 74"/>
                <p:cNvSpPr/>
                <p:nvPr/>
              </p:nvSpPr>
              <p:spPr>
                <a:xfrm>
                  <a:off x="3519577" y="457846"/>
                  <a:ext cx="1133475" cy="723265"/>
                </a:xfrm>
                <a:prstGeom prst="rect">
                  <a:avLst/>
                </a:prstGeom>
                <a:solidFill>
                  <a:sysClr val="window" lastClr="FFFFFF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1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Times New Roman"/>
                    </a:rPr>
                    <a:t>V</a:t>
                  </a:r>
                  <a:r>
                    <a:rPr kumimoji="0" lang="en-US" sz="1200" b="1" i="0" u="none" strike="noStrike" kern="0" cap="none" spc="0" normalizeH="0" baseline="-25000" noProof="0" dirty="0" err="1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Times New Roman"/>
                    </a:rPr>
                    <a:t>pvo</a:t>
                  </a:r>
                  <a:r>
                    <a:rPr kumimoji="0" lang="en-US" sz="12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Times New Roman"/>
                    </a:rPr>
                    <a:t> = 11.45 V</a:t>
                  </a:r>
                  <a:endPara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Calibri"/>
                    <a:cs typeface="Times New Roman"/>
                  </a:endParaRPr>
                </a:p>
                <a:p>
                  <a:pPr marL="0" marR="0" lvl="0" indent="0" algn="ctr" defTabSz="914400" eaLnBrk="1" fontAlgn="auto" latinLnBrk="0" hangingPunct="1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1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Times New Roman"/>
                    </a:rPr>
                    <a:t>I</a:t>
                  </a:r>
                  <a:r>
                    <a:rPr kumimoji="0" lang="en-US" sz="1200" b="1" i="0" u="none" strike="noStrike" kern="0" cap="none" spc="0" normalizeH="0" baseline="-25000" noProof="0" dirty="0" err="1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Times New Roman"/>
                    </a:rPr>
                    <a:t>pvo</a:t>
                  </a:r>
                  <a:r>
                    <a:rPr kumimoji="0" lang="en-US" sz="12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Times New Roman"/>
                    </a:rPr>
                    <a:t> = 0 A</a:t>
                  </a:r>
                  <a:endPara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Calibri"/>
                    <a:cs typeface="Times New Roman"/>
                  </a:endParaRPr>
                </a:p>
                <a:p>
                  <a:pPr marL="0" marR="0" lvl="0" indent="0" algn="ctr" defTabSz="914400" eaLnBrk="1" fontAlgn="auto" latinLnBrk="0" hangingPunct="1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1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Times New Roman"/>
                    </a:rPr>
                    <a:t>P</a:t>
                  </a:r>
                  <a:r>
                    <a:rPr kumimoji="0" lang="en-US" sz="1200" b="1" i="0" u="none" strike="noStrike" kern="0" cap="none" spc="0" normalizeH="0" baseline="-25000" noProof="0" dirty="0" err="1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Times New Roman"/>
                    </a:rPr>
                    <a:t>pvo</a:t>
                  </a:r>
                  <a:r>
                    <a:rPr kumimoji="0" lang="en-US" sz="12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Times New Roman"/>
                    </a:rPr>
                    <a:t> = 0 W</a:t>
                  </a:r>
                  <a:endPara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76" name="Rectangle 75"/>
                <p:cNvSpPr/>
                <p:nvPr/>
              </p:nvSpPr>
              <p:spPr>
                <a:xfrm>
                  <a:off x="1147313" y="457846"/>
                  <a:ext cx="1123950" cy="723899"/>
                </a:xfrm>
                <a:prstGeom prst="rect">
                  <a:avLst/>
                </a:prstGeom>
                <a:solidFill>
                  <a:sysClr val="window" lastClr="FFFFFF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1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Times New Roman"/>
                    </a:rPr>
                    <a:t>V</a:t>
                  </a:r>
                  <a:r>
                    <a:rPr kumimoji="0" lang="en-US" sz="1200" b="1" i="0" u="none" strike="noStrike" kern="0" cap="none" spc="0" normalizeH="0" baseline="-25000" noProof="0" dirty="0" err="1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Times New Roman"/>
                    </a:rPr>
                    <a:t>pvi</a:t>
                  </a:r>
                  <a:r>
                    <a:rPr kumimoji="0" lang="en-US" sz="12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Times New Roman"/>
                    </a:rPr>
                    <a:t> = 40 V</a:t>
                  </a:r>
                  <a:endPara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Calibri"/>
                    <a:cs typeface="Times New Roman"/>
                  </a:endParaRPr>
                </a:p>
                <a:p>
                  <a:pPr marL="0" marR="0" lvl="0" indent="0" algn="ctr" defTabSz="914400" eaLnBrk="1" fontAlgn="auto" latinLnBrk="0" hangingPunct="1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1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Times New Roman"/>
                    </a:rPr>
                    <a:t>I</a:t>
                  </a:r>
                  <a:r>
                    <a:rPr kumimoji="0" lang="en-US" sz="1200" b="1" i="0" u="none" strike="noStrike" kern="0" cap="none" spc="0" normalizeH="0" baseline="-25000" noProof="0" dirty="0" err="1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Times New Roman"/>
                    </a:rPr>
                    <a:t>pvi</a:t>
                  </a:r>
                  <a:r>
                    <a:rPr kumimoji="0" lang="en-US" sz="12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Times New Roman"/>
                    </a:rPr>
                    <a:t> = 0 A</a:t>
                  </a:r>
                  <a:endPara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Calibri"/>
                    <a:cs typeface="Times New Roman"/>
                  </a:endParaRPr>
                </a:p>
                <a:p>
                  <a:pPr marL="0" marR="0" lvl="0" indent="0" algn="ctr" defTabSz="914400" eaLnBrk="1" fontAlgn="auto" latinLnBrk="0" hangingPunct="1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1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Times New Roman"/>
                    </a:rPr>
                    <a:t>P</a:t>
                  </a:r>
                  <a:r>
                    <a:rPr kumimoji="0" lang="en-US" sz="1200" b="1" i="0" u="none" strike="noStrike" kern="0" cap="none" spc="0" normalizeH="0" baseline="-25000" noProof="0" dirty="0" err="1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Times New Roman"/>
                    </a:rPr>
                    <a:t>pvi</a:t>
                  </a:r>
                  <a:r>
                    <a:rPr kumimoji="0" lang="en-US" sz="12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Times New Roman"/>
                    </a:rPr>
                    <a:t> = 0 W</a:t>
                  </a:r>
                  <a:endPara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Calibri"/>
                    <a:cs typeface="Times New Roman"/>
                  </a:endParaRPr>
                </a:p>
              </p:txBody>
            </p:sp>
            <p:grpSp>
              <p:nvGrpSpPr>
                <p:cNvPr id="5" name="Group 76"/>
                <p:cNvGrpSpPr/>
                <p:nvPr/>
              </p:nvGrpSpPr>
              <p:grpSpPr>
                <a:xfrm>
                  <a:off x="17252" y="417372"/>
                  <a:ext cx="5201729" cy="7446585"/>
                  <a:chOff x="0" y="-91586"/>
                  <a:chExt cx="5201729" cy="7446585"/>
                </a:xfrm>
              </p:grpSpPr>
              <p:cxnSp>
                <p:nvCxnSpPr>
                  <p:cNvPr id="80" name="Straight Connector 79"/>
                  <p:cNvCxnSpPr/>
                  <p:nvPr/>
                </p:nvCxnSpPr>
                <p:spPr>
                  <a:xfrm>
                    <a:off x="3457575" y="5190294"/>
                    <a:ext cx="1295400" cy="0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1" name="Straight Connector 80"/>
                  <p:cNvCxnSpPr/>
                  <p:nvPr/>
                </p:nvCxnSpPr>
                <p:spPr>
                  <a:xfrm>
                    <a:off x="3470443" y="4930529"/>
                    <a:ext cx="1285875" cy="0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</p:cxnSp>
              <p:grpSp>
                <p:nvGrpSpPr>
                  <p:cNvPr id="6" name="Group 81"/>
                  <p:cNvGrpSpPr/>
                  <p:nvPr/>
                </p:nvGrpSpPr>
                <p:grpSpPr>
                  <a:xfrm>
                    <a:off x="0" y="-91586"/>
                    <a:ext cx="5201729" cy="7446585"/>
                    <a:chOff x="0" y="-91586"/>
                    <a:chExt cx="5201729" cy="7446585"/>
                  </a:xfrm>
                </p:grpSpPr>
                <p:cxnSp>
                  <p:nvCxnSpPr>
                    <p:cNvPr id="83" name="Straight Connector 82"/>
                    <p:cNvCxnSpPr/>
                    <p:nvPr/>
                  </p:nvCxnSpPr>
                  <p:spPr>
                    <a:xfrm>
                      <a:off x="3429000" y="666750"/>
                      <a:ext cx="1323975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ysClr val="windowText" lastClr="000000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84" name="Straight Connector 83"/>
                    <p:cNvCxnSpPr/>
                    <p:nvPr/>
                  </p:nvCxnSpPr>
                  <p:spPr>
                    <a:xfrm>
                      <a:off x="3429000" y="885825"/>
                      <a:ext cx="1323975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ysClr val="windowText" lastClr="000000"/>
                      </a:solidFill>
                      <a:prstDash val="solid"/>
                    </a:ln>
                    <a:effectLst/>
                  </p:spPr>
                </p:cxnSp>
                <p:grpSp>
                  <p:nvGrpSpPr>
                    <p:cNvPr id="7" name="Group 84"/>
                    <p:cNvGrpSpPr/>
                    <p:nvPr/>
                  </p:nvGrpSpPr>
                  <p:grpSpPr>
                    <a:xfrm>
                      <a:off x="0" y="-91586"/>
                      <a:ext cx="5201729" cy="7446585"/>
                      <a:chOff x="0" y="-91586"/>
                      <a:chExt cx="5201729" cy="7446585"/>
                    </a:xfrm>
                  </p:grpSpPr>
                  <p:sp>
                    <p:nvSpPr>
                      <p:cNvPr id="86" name="U-Turn Arrow 85"/>
                      <p:cNvSpPr/>
                      <p:nvPr/>
                    </p:nvSpPr>
                    <p:spPr>
                      <a:xfrm>
                        <a:off x="4609023" y="353324"/>
                        <a:ext cx="592706" cy="285750"/>
                      </a:xfrm>
                      <a:prstGeom prst="uturnArrow">
                        <a:avLst>
                          <a:gd name="adj1" fmla="val 25000"/>
                          <a:gd name="adj2" fmla="val 25000"/>
                          <a:gd name="adj3" fmla="val 25000"/>
                          <a:gd name="adj4" fmla="val 43750"/>
                          <a:gd name="adj5" fmla="val 96981"/>
                        </a:avLst>
                      </a:prstGeom>
                      <a:gradFill rotWithShape="1">
                        <a:gsLst>
                          <a:gs pos="0">
                            <a:srgbClr val="4F81BD">
                              <a:tint val="50000"/>
                              <a:satMod val="300000"/>
                            </a:srgbClr>
                          </a:gs>
                          <a:gs pos="35000">
                            <a:srgbClr val="4F81BD">
                              <a:tint val="37000"/>
                              <a:satMod val="300000"/>
                            </a:srgbClr>
                          </a:gs>
                          <a:gs pos="100000">
                            <a:srgbClr val="4F81BD">
                              <a:tint val="15000"/>
                              <a:satMod val="350000"/>
                            </a:srgbClr>
                          </a:gs>
                        </a:gsLst>
                        <a:lin ang="16200000" scaled="1"/>
                      </a:gradFill>
                      <a:ln w="9525" cap="flat" cmpd="sng" algn="ctr">
                        <a:solidFill>
                          <a:srgbClr val="4F81BD">
                            <a:shade val="95000"/>
                            <a:satMod val="105000"/>
                          </a:srgbClr>
                        </a:solidFill>
                        <a:prstDash val="solid"/>
                      </a:ln>
                      <a:effectLst>
                        <a:outerShdw blurRad="40000" dist="20000" dir="5400000" rotWithShape="0">
                          <a:srgbClr val="000000">
                            <a:alpha val="38000"/>
                          </a:srgbClr>
                        </a:outerShdw>
                      </a:effectLst>
                    </p:spPr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marL="0" marR="0" lvl="0" indent="0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</a:endParaRPr>
                      </a:p>
                    </p:txBody>
                  </p:sp>
                  <p:cxnSp>
                    <p:nvCxnSpPr>
                      <p:cNvPr id="87" name="Straight Connector 86"/>
                      <p:cNvCxnSpPr/>
                      <p:nvPr/>
                    </p:nvCxnSpPr>
                    <p:spPr>
                      <a:xfrm>
                        <a:off x="4390456" y="6913681"/>
                        <a:ext cx="353060" cy="0"/>
                      </a:xfrm>
                      <a:prstGeom prst="line">
                        <a:avLst/>
                      </a:prstGeom>
                      <a:noFill/>
                      <a:ln w="19050" cap="flat" cmpd="sng" algn="ctr">
                        <a:solidFill>
                          <a:sysClr val="windowText" lastClr="000000"/>
                        </a:solidFill>
                        <a:prstDash val="solid"/>
                      </a:ln>
                      <a:effectLst/>
                    </p:spPr>
                  </p:cxnSp>
                  <p:cxnSp>
                    <p:nvCxnSpPr>
                      <p:cNvPr id="88" name="Straight Connector 87"/>
                      <p:cNvCxnSpPr/>
                      <p:nvPr/>
                    </p:nvCxnSpPr>
                    <p:spPr>
                      <a:xfrm>
                        <a:off x="4403259" y="7149469"/>
                        <a:ext cx="353060" cy="0"/>
                      </a:xfrm>
                      <a:prstGeom prst="line">
                        <a:avLst/>
                      </a:prstGeom>
                      <a:noFill/>
                      <a:ln w="19050" cap="flat" cmpd="sng" algn="ctr">
                        <a:solidFill>
                          <a:sysClr val="windowText" lastClr="000000"/>
                        </a:solidFill>
                        <a:prstDash val="solid"/>
                      </a:ln>
                      <a:effectLst/>
                    </p:spPr>
                  </p:cxnSp>
                  <p:grpSp>
                    <p:nvGrpSpPr>
                      <p:cNvPr id="8" name="Group 88"/>
                      <p:cNvGrpSpPr/>
                      <p:nvPr/>
                    </p:nvGrpSpPr>
                    <p:grpSpPr>
                      <a:xfrm>
                        <a:off x="0" y="-91586"/>
                        <a:ext cx="5015127" cy="7446585"/>
                        <a:chOff x="195476" y="-90561"/>
                        <a:chExt cx="4899861" cy="7355912"/>
                      </a:xfrm>
                    </p:grpSpPr>
                    <p:grpSp>
                      <p:nvGrpSpPr>
                        <p:cNvPr id="9" name="Group 89"/>
                        <p:cNvGrpSpPr/>
                        <p:nvPr/>
                      </p:nvGrpSpPr>
                      <p:grpSpPr>
                        <a:xfrm>
                          <a:off x="195476" y="-90561"/>
                          <a:ext cx="4899861" cy="7355912"/>
                          <a:chOff x="195476" y="-90561"/>
                          <a:chExt cx="4899861" cy="7355912"/>
                        </a:xfrm>
                      </p:grpSpPr>
                      <p:sp>
                        <p:nvSpPr>
                          <p:cNvPr id="92" name="Rectangle 91"/>
                          <p:cNvSpPr/>
                          <p:nvPr/>
                        </p:nvSpPr>
                        <p:spPr>
                          <a:xfrm>
                            <a:off x="2895837" y="-90561"/>
                            <a:ext cx="316230" cy="419100"/>
                          </a:xfrm>
                          <a:prstGeom prst="rect">
                            <a:avLst/>
                          </a:prstGeom>
                          <a:solidFill>
                            <a:sysClr val="window" lastClr="FFFFFF"/>
                          </a:solidFill>
                          <a:ln w="25400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rot="0" spcFirstLastPara="0" vert="horz" wrap="square" lIns="91440" tIns="45720" rIns="91440" bIns="45720" numCol="1" spcCol="0" rtlCol="0" fromWordArt="0" anchor="ctr" anchorCtr="0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pPr marL="0" marR="0" lvl="0" indent="0" defTabSz="914400" eaLnBrk="1" fontAlgn="auto" latinLnBrk="0" hangingPunct="1">
                              <a:lnSpc>
                                <a:spcPct val="115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r>
                              <a:rPr kumimoji="0" lang="en-US" sz="1800" b="1" i="0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ysClr val="windowText" lastClr="000000"/>
                                </a:solidFill>
                                <a:effectLst/>
                                <a:uLnTx/>
                                <a:uFillTx/>
                                <a:latin typeface="Calibri"/>
                                <a:ea typeface="Calibri"/>
                                <a:cs typeface="Times New Roman"/>
                              </a:rPr>
                              <a:t>P</a:t>
                            </a:r>
                            <a:endParaRPr kumimoji="0" lang="en-US" sz="1100" b="0" i="0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Calibri"/>
                              <a:cs typeface="Times New Roman"/>
                            </a:endParaRPr>
                          </a:p>
                        </p:txBody>
                      </p:sp>
                      <p:grpSp>
                        <p:nvGrpSpPr>
                          <p:cNvPr id="10" name="Group 92"/>
                          <p:cNvGrpSpPr/>
                          <p:nvPr/>
                        </p:nvGrpSpPr>
                        <p:grpSpPr>
                          <a:xfrm>
                            <a:off x="2714955" y="166041"/>
                            <a:ext cx="1613229" cy="1796210"/>
                            <a:chOff x="-188648" y="-1268187"/>
                            <a:chExt cx="1409053" cy="1575143"/>
                          </a:xfrm>
                        </p:grpSpPr>
                        <p:sp>
                          <p:nvSpPr>
                            <p:cNvPr id="114" name="Right Arrow 113"/>
                            <p:cNvSpPr/>
                            <p:nvPr/>
                          </p:nvSpPr>
                          <p:spPr>
                            <a:xfrm>
                              <a:off x="-188648" y="-1268187"/>
                              <a:ext cx="609540" cy="200025"/>
                            </a:xfrm>
                            <a:prstGeom prst="rightArrow">
                              <a:avLst/>
                            </a:prstGeom>
                            <a:gradFill rotWithShape="1">
                              <a:gsLst>
                                <a:gs pos="0">
                                  <a:srgbClr val="C0504D">
                                    <a:shade val="51000"/>
                                    <a:satMod val="130000"/>
                                  </a:srgbClr>
                                </a:gs>
                                <a:gs pos="80000">
                                  <a:srgbClr val="C0504D">
                                    <a:shade val="93000"/>
                                    <a:satMod val="130000"/>
                                  </a:srgbClr>
                                </a:gs>
                                <a:gs pos="100000">
                                  <a:srgbClr val="C0504D">
                                    <a:shade val="94000"/>
                                    <a:satMod val="135000"/>
                                  </a:srgbClr>
                                </a:gs>
                              </a:gsLst>
                              <a:lin ang="16200000" scaled="0"/>
                            </a:gradFill>
                            <a:ln>
                              <a:noFill/>
                            </a:ln>
                            <a:effectLst>
                              <a:outerShdw blurRad="40000" dist="23000" dir="5400000" rotWithShape="0">
                                <a:srgbClr val="000000">
                                  <a:alpha val="35000"/>
                                </a:srgbClr>
                              </a:outerShdw>
                            </a:effectLst>
                            <a:scene3d>
                              <a:camera prst="orthographicFront">
                                <a:rot lat="0" lon="0" rev="0"/>
                              </a:camera>
                              <a:lightRig rig="threePt" dir="t">
                                <a:rot lat="0" lon="0" rev="1200000"/>
                              </a:lightRig>
                            </a:scene3d>
                            <a:sp3d>
                              <a:bevelT w="63500" h="25400"/>
                            </a:sp3d>
                          </p:spPr>
                          <p:txBody>
                            <a:bodyPr rot="0" spcFirstLastPara="0" vert="horz" wrap="square" lIns="91440" tIns="45720" rIns="91440" bIns="45720" numCol="1" spcCol="0" rtlCol="0" fromWordArt="0" anchor="ctr" anchorCtr="0" forceAA="0" compatLnSpc="1">
                              <a:prstTxWarp prst="textNoShape">
                                <a:avLst/>
                              </a:prstTxWarp>
                              <a:noAutofit/>
                            </a:bodyPr>
                            <a:lstStyle/>
                            <a:p>
                              <a:pPr marL="0" marR="0" lvl="0" indent="0" defTabSz="91440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kumimoji="0" lang="en-US" sz="1800" b="0" i="0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ysClr val="windowText" lastClr="000000"/>
                                </a:solidFill>
                                <a:effectLst/>
                                <a:uLnTx/>
                                <a:uFillTx/>
                              </a:endParaRPr>
                            </a:p>
                          </p:txBody>
                        </p:sp>
                        <p:sp>
                          <p:nvSpPr>
                            <p:cNvPr id="115" name="Rectangle 114"/>
                            <p:cNvSpPr/>
                            <p:nvPr/>
                          </p:nvSpPr>
                          <p:spPr>
                            <a:xfrm>
                              <a:off x="944180" y="-60709"/>
                              <a:ext cx="276225" cy="367665"/>
                            </a:xfrm>
                            <a:prstGeom prst="rect">
                              <a:avLst/>
                            </a:prstGeom>
                            <a:solidFill>
                              <a:sysClr val="window" lastClr="FFFFFF"/>
                            </a:solidFill>
                            <a:ln w="25400" cap="flat" cmpd="sng" algn="ctr">
                              <a:noFill/>
                              <a:prstDash val="solid"/>
                            </a:ln>
                            <a:effectLst/>
                          </p:spPr>
                          <p:txBody>
                            <a:bodyPr rot="0" spcFirstLastPara="0" vert="horz" wrap="square" lIns="91440" tIns="45720" rIns="91440" bIns="45720" numCol="1" spcCol="0" rtlCol="0" fromWordArt="0" anchor="ctr" anchorCtr="0" forceAA="0" compatLnSpc="1">
                              <a:prstTxWarp prst="textNoShape">
                                <a:avLst/>
                              </a:prstTxWarp>
                              <a:noAutofit/>
                            </a:bodyPr>
                            <a:lstStyle/>
                            <a:p>
                              <a:pPr marL="0" marR="0" lvl="0" indent="0" defTabSz="914400" eaLnBrk="1" fontAlgn="auto" latinLnBrk="0" hangingPunct="1">
                                <a:lnSpc>
                                  <a:spcPct val="115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r>
                                <a:rPr kumimoji="0" lang="en-US" sz="1800" b="1" i="0" u="none" strike="noStrike" kern="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libri"/>
                                  <a:ea typeface="Calibri"/>
                                  <a:cs typeface="Times New Roman"/>
                                </a:rPr>
                                <a:t>P</a:t>
                              </a:r>
                              <a:endParaRPr kumimoji="0" lang="en-US" sz="1100" b="0" i="0" u="none" strike="noStrike" kern="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ysClr val="windowText" lastClr="000000"/>
                                </a:solidFill>
                                <a:effectLst/>
                                <a:uLnTx/>
                                <a:uFillTx/>
                                <a:latin typeface="Calibri"/>
                                <a:ea typeface="Calibri"/>
                                <a:cs typeface="Times New Roman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94" name="Rounded Rectangle 93"/>
                          <p:cNvSpPr/>
                          <p:nvPr/>
                        </p:nvSpPr>
                        <p:spPr>
                          <a:xfrm>
                            <a:off x="232700" y="563035"/>
                            <a:ext cx="967570" cy="387182"/>
                          </a:xfrm>
                          <a:prstGeom prst="roundRect">
                            <a:avLst/>
                          </a:prstGeom>
                          <a:solidFill>
                            <a:srgbClr val="4BACC6">
                              <a:lumMod val="20000"/>
                              <a:lumOff val="80000"/>
                            </a:srgbClr>
                          </a:solidFill>
                          <a:ln w="25400" cap="flat" cmpd="sng" algn="ctr">
                            <a:solidFill>
                              <a:sysClr val="windowText" lastClr="000000"/>
                            </a:solidFill>
                            <a:prstDash val="solid"/>
                          </a:ln>
                          <a:effectLst/>
                        </p:spPr>
                        <p:txBody>
                          <a:bodyPr rot="0" spcFirstLastPara="0" vert="horz" wrap="square" lIns="91440" tIns="45720" rIns="91440" bIns="45720" numCol="1" spcCol="0" rtlCol="0" fromWordArt="0" anchor="ctr" anchorCtr="0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pPr marL="0" marR="0" lvl="0" indent="0" algn="ctr" defTabSz="914400" eaLnBrk="1" fontAlgn="auto" latinLnBrk="0" hangingPunct="1">
                              <a:lnSpc>
                                <a:spcPct val="115000"/>
                              </a:lnSpc>
                              <a:spcBef>
                                <a:spcPts val="0"/>
                              </a:spcBef>
                              <a:spcAft>
                                <a:spcPts val="100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r>
                              <a:rPr kumimoji="0" lang="en-US" sz="1200" b="1" i="0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ysClr val="windowText" lastClr="000000"/>
                                </a:solidFill>
                                <a:effectLst/>
                                <a:uLnTx/>
                                <a:uFillTx/>
                                <a:latin typeface="Calibri"/>
                                <a:ea typeface="Calibri"/>
                                <a:cs typeface="Times New Roman"/>
                              </a:rPr>
                              <a:t>PV Array</a:t>
                            </a:r>
                            <a:endParaRPr kumimoji="0" lang="en-US" sz="1100" b="0" i="0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Calibri"/>
                              <a:cs typeface="Times New Roman"/>
                            </a:endParaRPr>
                          </a:p>
                        </p:txBody>
                      </p:sp>
                      <p:cxnSp>
                        <p:nvCxnSpPr>
                          <p:cNvPr id="95" name="Straight Connector 94"/>
                          <p:cNvCxnSpPr/>
                          <p:nvPr/>
                        </p:nvCxnSpPr>
                        <p:spPr>
                          <a:xfrm>
                            <a:off x="1219043" y="661265"/>
                            <a:ext cx="1470328" cy="0"/>
                          </a:xfrm>
                          <a:prstGeom prst="line">
                            <a:avLst/>
                          </a:prstGeom>
                          <a:noFill/>
                          <a:ln w="19050" cap="flat" cmpd="sng" algn="ctr">
                            <a:solidFill>
                              <a:sysClr val="windowText" lastClr="000000"/>
                            </a:solidFill>
                            <a:prstDash val="solid"/>
                          </a:ln>
                          <a:effectLst/>
                        </p:spPr>
                      </p:cxnSp>
                      <p:cxnSp>
                        <p:nvCxnSpPr>
                          <p:cNvPr id="96" name="Straight Connector 95"/>
                          <p:cNvCxnSpPr/>
                          <p:nvPr/>
                        </p:nvCxnSpPr>
                        <p:spPr>
                          <a:xfrm>
                            <a:off x="1218936" y="880193"/>
                            <a:ext cx="1470565" cy="0"/>
                          </a:xfrm>
                          <a:prstGeom prst="line">
                            <a:avLst/>
                          </a:prstGeom>
                          <a:noFill/>
                          <a:ln w="19050" cap="flat" cmpd="sng" algn="ctr">
                            <a:solidFill>
                              <a:sysClr val="windowText" lastClr="000000"/>
                            </a:solidFill>
                            <a:prstDash val="solid"/>
                          </a:ln>
                          <a:effectLst/>
                        </p:spPr>
                      </p:cxnSp>
                      <p:grpSp>
                        <p:nvGrpSpPr>
                          <p:cNvPr id="11" name="Group 96"/>
                          <p:cNvGrpSpPr/>
                          <p:nvPr/>
                        </p:nvGrpSpPr>
                        <p:grpSpPr>
                          <a:xfrm>
                            <a:off x="195476" y="291635"/>
                            <a:ext cx="4899861" cy="6973716"/>
                            <a:chOff x="195476" y="291635"/>
                            <a:chExt cx="4899861" cy="6973716"/>
                          </a:xfrm>
                        </p:grpSpPr>
                        <p:sp>
                          <p:nvSpPr>
                            <p:cNvPr id="99" name="Rectangle 98"/>
                            <p:cNvSpPr/>
                            <p:nvPr/>
                          </p:nvSpPr>
                          <p:spPr>
                            <a:xfrm>
                              <a:off x="2956566" y="4186132"/>
                              <a:ext cx="316230" cy="419100"/>
                            </a:xfrm>
                            <a:prstGeom prst="rect">
                              <a:avLst/>
                            </a:prstGeom>
                            <a:solidFill>
                              <a:sysClr val="window" lastClr="FFFFFF"/>
                            </a:solidFill>
                            <a:ln w="25400" cap="flat" cmpd="sng" algn="ctr">
                              <a:noFill/>
                              <a:prstDash val="solid"/>
                            </a:ln>
                            <a:effectLst/>
                          </p:spPr>
                          <p:txBody>
                            <a:bodyPr rot="0" spcFirstLastPara="0" vert="horz" wrap="square" lIns="91440" tIns="45720" rIns="91440" bIns="45720" numCol="1" spcCol="0" rtlCol="0" fromWordArt="0" anchor="ctr" anchorCtr="0" forceAA="0" compatLnSpc="1">
                              <a:prstTxWarp prst="textNoShape">
                                <a:avLst/>
                              </a:prstTxWarp>
                              <a:noAutofit/>
                            </a:bodyPr>
                            <a:lstStyle/>
                            <a:p>
                              <a:pPr marL="0" marR="0" lvl="0" indent="0" defTabSz="914400" eaLnBrk="1" fontAlgn="auto" latinLnBrk="0" hangingPunct="1">
                                <a:lnSpc>
                                  <a:spcPct val="115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r>
                                <a:rPr kumimoji="0" lang="en-US" sz="1800" b="1" i="0" u="none" strike="noStrike" kern="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libri"/>
                                  <a:ea typeface="Calibri"/>
                                  <a:cs typeface="Times New Roman"/>
                                </a:rPr>
                                <a:t>P</a:t>
                              </a:r>
                              <a:endParaRPr kumimoji="0" lang="en-US" sz="1100" b="0" i="0" u="none" strike="noStrike" kern="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ysClr val="windowText" lastClr="000000"/>
                                </a:solidFill>
                                <a:effectLst/>
                                <a:uLnTx/>
                                <a:uFillTx/>
                                <a:latin typeface="Calibri"/>
                                <a:ea typeface="Calibri"/>
                                <a:cs typeface="Times New Roman"/>
                              </a:endParaRPr>
                            </a:p>
                          </p:txBody>
                        </p:sp>
                        <p:cxnSp>
                          <p:nvCxnSpPr>
                            <p:cNvPr id="100" name="Straight Connector 99"/>
                            <p:cNvCxnSpPr/>
                            <p:nvPr/>
                          </p:nvCxnSpPr>
                          <p:spPr>
                            <a:xfrm>
                              <a:off x="854297" y="5127004"/>
                              <a:ext cx="1770227" cy="0"/>
                            </a:xfrm>
                            <a:prstGeom prst="line">
                              <a:avLst/>
                            </a:prstGeom>
                            <a:noFill/>
                            <a:ln w="19050" cap="flat" cmpd="sng" algn="ctr">
                              <a:solidFill>
                                <a:sysClr val="windowText" lastClr="000000"/>
                              </a:solidFill>
                              <a:prstDash val="solid"/>
                            </a:ln>
                            <a:effectLst/>
                          </p:spPr>
                        </p:cxnSp>
                        <p:cxnSp>
                          <p:nvCxnSpPr>
                            <p:cNvPr id="101" name="Straight Connector 100"/>
                            <p:cNvCxnSpPr/>
                            <p:nvPr/>
                          </p:nvCxnSpPr>
                          <p:spPr>
                            <a:xfrm>
                              <a:off x="854297" y="4870403"/>
                              <a:ext cx="1770295" cy="0"/>
                            </a:xfrm>
                            <a:prstGeom prst="line">
                              <a:avLst/>
                            </a:prstGeom>
                            <a:noFill/>
                            <a:ln w="19050" cap="flat" cmpd="sng" algn="ctr">
                              <a:solidFill>
                                <a:sysClr val="windowText" lastClr="000000"/>
                              </a:solidFill>
                              <a:prstDash val="solid"/>
                            </a:ln>
                            <a:effectLst/>
                          </p:spPr>
                        </p:cxnSp>
                        <p:sp>
                          <p:nvSpPr>
                            <p:cNvPr id="102" name="Rectangle 101"/>
                            <p:cNvSpPr/>
                            <p:nvPr/>
                          </p:nvSpPr>
                          <p:spPr>
                            <a:xfrm rot="16200000">
                              <a:off x="1558462" y="3575305"/>
                              <a:ext cx="6820545" cy="253205"/>
                            </a:xfrm>
                            <a:prstGeom prst="rect">
                              <a:avLst/>
                            </a:prstGeom>
                            <a:solidFill>
                              <a:srgbClr val="EEECE1"/>
                            </a:solidFill>
                            <a:ln w="12700" cap="flat" cmpd="sng" algn="ctr">
                              <a:solidFill>
                                <a:sysClr val="windowText" lastClr="000000"/>
                              </a:solidFill>
                              <a:prstDash val="solid"/>
                            </a:ln>
                            <a:effectLst/>
                          </p:spPr>
                          <p:txBody>
                            <a:bodyPr rot="0" spcFirstLastPara="0" vert="horz" wrap="square" lIns="91440" tIns="45720" rIns="91440" bIns="45720" numCol="1" spcCol="0" rtlCol="0" fromWordArt="0" anchor="ctr" anchorCtr="0" forceAA="0" compatLnSpc="1">
                              <a:prstTxWarp prst="textNoShape">
                                <a:avLst/>
                              </a:prstTxWarp>
                              <a:noAutofit/>
                            </a:bodyPr>
                            <a:lstStyle/>
                            <a:p>
                              <a:pPr marL="0" marR="0" lvl="0" indent="0" algn="ctr" defTabSz="914400" eaLnBrk="1" fontAlgn="auto" latinLnBrk="0" hangingPunct="1">
                                <a:lnSpc>
                                  <a:spcPct val="115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r>
                                <a:rPr kumimoji="0" lang="en-US" sz="1200" b="1" i="0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libri"/>
                                  <a:ea typeface="Calibri"/>
                                  <a:cs typeface="Times New Roman"/>
                                </a:rPr>
                                <a:t>DC Bus</a:t>
                              </a:r>
                              <a:endParaRPr kumimoji="0" lang="en-US" sz="1100" b="0" i="0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ysClr val="windowText" lastClr="000000"/>
                                </a:solidFill>
                                <a:effectLst/>
                                <a:uLnTx/>
                                <a:uFillTx/>
                                <a:latin typeface="Calibri"/>
                                <a:ea typeface="Calibri"/>
                                <a:cs typeface="Times New Roman"/>
                              </a:endParaRPr>
                            </a:p>
                          </p:txBody>
                        </p:sp>
                        <p:sp>
                          <p:nvSpPr>
                            <p:cNvPr id="103" name="Rounded Rectangle 102"/>
                            <p:cNvSpPr/>
                            <p:nvPr/>
                          </p:nvSpPr>
                          <p:spPr>
                            <a:xfrm>
                              <a:off x="2572060" y="4744353"/>
                              <a:ext cx="1014095" cy="553720"/>
                            </a:xfrm>
                            <a:prstGeom prst="roundRect">
                              <a:avLst/>
                            </a:prstGeom>
                            <a:solidFill>
                              <a:srgbClr val="FFFF00"/>
                            </a:solidFill>
                            <a:ln w="12700" cap="flat" cmpd="sng" algn="ctr">
                              <a:solidFill>
                                <a:sysClr val="windowText" lastClr="000000"/>
                              </a:solidFill>
                              <a:prstDash val="solid"/>
                            </a:ln>
                            <a:effectLst/>
                          </p:spPr>
                          <p:txBody>
                            <a:bodyPr rot="0" spcFirstLastPara="0" vert="horz" wrap="square" lIns="91440" tIns="45720" rIns="91440" bIns="45720" numCol="1" spcCol="0" rtlCol="0" fromWordArt="0" anchor="ctr" anchorCtr="0" forceAA="0" compatLnSpc="1">
                              <a:prstTxWarp prst="textNoShape">
                                <a:avLst/>
                              </a:prstTxWarp>
                              <a:noAutofit/>
                            </a:bodyPr>
                            <a:lstStyle/>
                            <a:p>
                              <a:pPr marL="0" marR="0" lvl="0" indent="0" algn="ctr" defTabSz="914400" eaLnBrk="1" fontAlgn="auto" latinLnBrk="0" hangingPunct="1">
                                <a:lnSpc>
                                  <a:spcPct val="115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r>
                                <a:rPr kumimoji="0" lang="en-US" sz="1200" b="1" i="0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libri"/>
                                  <a:ea typeface="Calibri"/>
                                  <a:cs typeface="Times New Roman"/>
                                </a:rPr>
                                <a:t>DC/DC</a:t>
                              </a:r>
                              <a:endParaRPr kumimoji="0" lang="en-US" sz="1100" b="0" i="0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ysClr val="windowText" lastClr="000000"/>
                                </a:solidFill>
                                <a:effectLst/>
                                <a:uLnTx/>
                                <a:uFillTx/>
                                <a:latin typeface="Calibri"/>
                                <a:ea typeface="Calibri"/>
                                <a:cs typeface="Times New Roman"/>
                              </a:endParaRPr>
                            </a:p>
                            <a:p>
                              <a:pPr marL="0" marR="0" lvl="0" indent="0" algn="ctr" defTabSz="914400" eaLnBrk="1" fontAlgn="auto" latinLnBrk="0" hangingPunct="1">
                                <a:lnSpc>
                                  <a:spcPct val="115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r>
                                <a:rPr kumimoji="0" lang="en-US" sz="1200" b="1" i="0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libri"/>
                                  <a:ea typeface="Calibri"/>
                                  <a:cs typeface="Times New Roman"/>
                                </a:rPr>
                                <a:t>Converter</a:t>
                              </a:r>
                              <a:endParaRPr kumimoji="0" lang="en-US" sz="1100" b="0" i="0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ysClr val="windowText" lastClr="000000"/>
                                </a:solidFill>
                                <a:effectLst/>
                                <a:uLnTx/>
                                <a:uFillTx/>
                                <a:latin typeface="Calibri"/>
                                <a:ea typeface="Calibri"/>
                                <a:cs typeface="Times New Roman"/>
                              </a:endParaRPr>
                            </a:p>
                          </p:txBody>
                        </p:sp>
                        <p:sp>
                          <p:nvSpPr>
                            <p:cNvPr id="104" name="Rounded Rectangle 103"/>
                            <p:cNvSpPr/>
                            <p:nvPr/>
                          </p:nvSpPr>
                          <p:spPr>
                            <a:xfrm>
                              <a:off x="2624524" y="1962252"/>
                              <a:ext cx="732790" cy="420370"/>
                            </a:xfrm>
                            <a:prstGeom prst="roundRect">
                              <a:avLst/>
                            </a:prstGeom>
                            <a:solidFill>
                              <a:srgbClr val="4BACC6">
                                <a:lumMod val="20000"/>
                                <a:lumOff val="80000"/>
                              </a:srgbClr>
                            </a:solidFill>
                            <a:ln w="25400" cap="flat" cmpd="sng" algn="ctr">
                              <a:solidFill>
                                <a:sysClr val="windowText" lastClr="000000"/>
                              </a:solidFill>
                              <a:prstDash val="solid"/>
                            </a:ln>
                            <a:effectLst/>
                          </p:spPr>
                          <p:txBody>
                            <a:bodyPr rot="0" spcFirstLastPara="0" vert="horz" wrap="square" lIns="91440" tIns="45720" rIns="91440" bIns="45720" numCol="1" spcCol="0" rtlCol="0" fromWordArt="0" anchor="ctr" anchorCtr="0" forceAA="0" compatLnSpc="1">
                              <a:prstTxWarp prst="textNoShape">
                                <a:avLst/>
                              </a:prstTxWarp>
                              <a:noAutofit/>
                            </a:bodyPr>
                            <a:lstStyle/>
                            <a:p>
                              <a:pPr marL="0" marR="0" lvl="0" indent="0" algn="ctr" defTabSz="914400" eaLnBrk="1" fontAlgn="auto" latinLnBrk="0" hangingPunct="1">
                                <a:lnSpc>
                                  <a:spcPct val="115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100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r>
                                <a:rPr kumimoji="0" lang="en-US" sz="1200" b="1" i="0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libri"/>
                                  <a:ea typeface="Calibri"/>
                                  <a:cs typeface="Times New Roman"/>
                                </a:rPr>
                                <a:t>Battery</a:t>
                              </a:r>
                              <a:endParaRPr kumimoji="0" lang="en-US" sz="1100" b="0" i="0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ysClr val="windowText" lastClr="000000"/>
                                </a:solidFill>
                                <a:effectLst/>
                                <a:uLnTx/>
                                <a:uFillTx/>
                                <a:latin typeface="Calibri"/>
                                <a:ea typeface="Calibri"/>
                                <a:cs typeface="Times New Roman"/>
                              </a:endParaRPr>
                            </a:p>
                          </p:txBody>
                        </p:sp>
                        <p:grpSp>
                          <p:nvGrpSpPr>
                            <p:cNvPr id="12" name="Group 104"/>
                            <p:cNvGrpSpPr/>
                            <p:nvPr/>
                          </p:nvGrpSpPr>
                          <p:grpSpPr>
                            <a:xfrm>
                              <a:off x="2001866" y="6644272"/>
                              <a:ext cx="2570819" cy="621079"/>
                              <a:chOff x="-1789105" y="1142316"/>
                              <a:chExt cx="2570894" cy="621079"/>
                            </a:xfrm>
                          </p:grpSpPr>
                          <p:cxnSp>
                            <p:nvCxnSpPr>
                              <p:cNvPr id="110" name="Straight Connector 109"/>
                              <p:cNvCxnSpPr/>
                              <p:nvPr/>
                            </p:nvCxnSpPr>
                            <p:spPr>
                              <a:xfrm>
                                <a:off x="-606118" y="1328391"/>
                                <a:ext cx="345512" cy="0"/>
                              </a:xfrm>
                              <a:prstGeom prst="line">
                                <a:avLst/>
                              </a:prstGeom>
                              <a:noFill/>
                              <a:ln w="19050" cap="flat" cmpd="sng" algn="ctr">
                                <a:solidFill>
                                  <a:sysClr val="windowText" lastClr="000000"/>
                                </a:solidFill>
                                <a:prstDash val="solid"/>
                              </a:ln>
                              <a:effectLst/>
                            </p:spPr>
                          </p:cxnSp>
                          <p:sp>
                            <p:nvSpPr>
                              <p:cNvPr id="111" name="Rounded Rectangle 110"/>
                              <p:cNvSpPr/>
                              <p:nvPr/>
                            </p:nvSpPr>
                            <p:spPr>
                              <a:xfrm>
                                <a:off x="-253228" y="1142316"/>
                                <a:ext cx="1035017" cy="621079"/>
                              </a:xfrm>
                              <a:prstGeom prst="roundRect">
                                <a:avLst/>
                              </a:prstGeom>
                              <a:solidFill>
                                <a:srgbClr val="EEECE1"/>
                              </a:solidFill>
                              <a:ln w="12700" cap="flat" cmpd="sng" algn="ctr">
                                <a:solidFill>
                                  <a:srgbClr val="EEECE1"/>
                                </a:solidFill>
                                <a:prstDash val="solid"/>
                              </a:ln>
                              <a:effectLst>
                                <a:glow rad="139700">
                                  <a:srgbClr val="C0504D">
                                    <a:satMod val="175000"/>
                                    <a:alpha val="40000"/>
                                  </a:srgbClr>
                                </a:glow>
                              </a:effectLst>
                            </p:spPr>
                            <p:txBody>
                              <a:bodyPr rot="0" spcFirstLastPara="0" vert="horz" wrap="square" lIns="91440" tIns="45720" rIns="91440" bIns="45720" numCol="1" spcCol="0" rtlCol="0" fromWordArt="0" anchor="ctr" anchorCtr="0" forceAA="0" compatLnSpc="1">
                                <a:prstTxWarp prst="textNoShape">
                                  <a:avLst/>
                                </a:prstTxWarp>
                                <a:noAutofit/>
                              </a:bodyPr>
                              <a:lstStyle/>
                              <a:p>
                                <a:pPr marL="0" marR="0" lvl="0" indent="0" algn="ctr" defTabSz="914400" eaLnBrk="1" fontAlgn="auto" latinLnBrk="0" hangingPunct="1">
                                  <a:lnSpc>
                                    <a:spcPct val="115000"/>
                                  </a:lnSpc>
                                  <a:spcBef>
                                    <a:spcPts val="0"/>
                                  </a:spcBef>
                                  <a:spcAft>
                                    <a:spcPts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  <a:defRPr/>
                                </a:pPr>
                                <a:r>
                                  <a:rPr kumimoji="0" lang="en-US" sz="1200" b="1" i="0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>
                                      <a:glow rad="101600">
                                        <a:srgbClr val="C0504D">
                                          <a:satMod val="175000"/>
                                          <a:alpha val="40000"/>
                                        </a:srgbClr>
                                      </a:glow>
                                    </a:effectLst>
                                    <a:uLnTx/>
                                    <a:uFillTx/>
                                    <a:latin typeface="Calibri"/>
                                    <a:ea typeface="Calibri"/>
                                    <a:cs typeface="Times New Roman"/>
                                  </a:rPr>
                                  <a:t>DC/DC</a:t>
                                </a:r>
                                <a:endParaRPr kumimoji="0" lang="en-US" sz="1100" b="0" i="0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libri"/>
                                  <a:ea typeface="Calibri"/>
                                  <a:cs typeface="Times New Roman"/>
                                </a:endParaRPr>
                              </a:p>
                              <a:p>
                                <a:pPr marL="0" marR="0" lvl="0" indent="0" algn="ctr" defTabSz="914400" eaLnBrk="1" fontAlgn="auto" latinLnBrk="0" hangingPunct="1">
                                  <a:lnSpc>
                                    <a:spcPct val="115000"/>
                                  </a:lnSpc>
                                  <a:spcBef>
                                    <a:spcPts val="0"/>
                                  </a:spcBef>
                                  <a:spcAft>
                                    <a:spcPts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  <a:defRPr/>
                                </a:pPr>
                                <a:r>
                                  <a:rPr kumimoji="0" lang="en-US" sz="1200" b="1" i="0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>
                                      <a:glow rad="101600">
                                        <a:srgbClr val="C0504D">
                                          <a:satMod val="175000"/>
                                          <a:alpha val="40000"/>
                                        </a:srgbClr>
                                      </a:glow>
                                    </a:effectLst>
                                    <a:uLnTx/>
                                    <a:uFillTx/>
                                    <a:latin typeface="Calibri"/>
                                    <a:ea typeface="Calibri"/>
                                    <a:cs typeface="Times New Roman"/>
                                  </a:rPr>
                                  <a:t>Converter</a:t>
                                </a:r>
                                <a:endParaRPr kumimoji="0" lang="en-US" sz="1100" b="0" i="0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libri"/>
                                  <a:ea typeface="Calibri"/>
                                  <a:cs typeface="Times New Roman"/>
                                </a:endParaRPr>
                              </a:p>
                            </p:txBody>
                          </p:sp>
                          <p:cxnSp>
                            <p:nvCxnSpPr>
                              <p:cNvPr id="112" name="Straight Connector 111"/>
                              <p:cNvCxnSpPr/>
                              <p:nvPr/>
                            </p:nvCxnSpPr>
                            <p:spPr>
                              <a:xfrm>
                                <a:off x="-606118" y="1563955"/>
                                <a:ext cx="345512" cy="0"/>
                              </a:xfrm>
                              <a:prstGeom prst="line">
                                <a:avLst/>
                              </a:prstGeom>
                              <a:noFill/>
                              <a:ln w="19050" cap="flat" cmpd="sng" algn="ctr">
                                <a:solidFill>
                                  <a:sysClr val="windowText" lastClr="000000"/>
                                </a:solidFill>
                                <a:prstDash val="solid"/>
                              </a:ln>
                              <a:effectLst/>
                            </p:spPr>
                          </p:cxnSp>
                          <p:sp>
                            <p:nvSpPr>
                              <p:cNvPr id="113" name="Rounded Rectangle 112"/>
                              <p:cNvSpPr/>
                              <p:nvPr/>
                            </p:nvSpPr>
                            <p:spPr>
                              <a:xfrm>
                                <a:off x="-1789105" y="1194314"/>
                                <a:ext cx="1230672" cy="509391"/>
                              </a:xfrm>
                              <a:prstGeom prst="roundRect">
                                <a:avLst/>
                              </a:prstGeom>
                              <a:solidFill>
                                <a:srgbClr val="EEECE1"/>
                              </a:solidFill>
                              <a:ln w="25400" cap="flat" cmpd="sng" algn="ctr">
                                <a:solidFill>
                                  <a:srgbClr val="EEECE1"/>
                                </a:solidFill>
                                <a:prstDash val="solid"/>
                              </a:ln>
                              <a:effectLst>
                                <a:glow rad="139700">
                                  <a:srgbClr val="C0504D">
                                    <a:satMod val="175000"/>
                                    <a:alpha val="40000"/>
                                  </a:srgbClr>
                                </a:glow>
                              </a:effectLst>
                            </p:spPr>
                            <p:txBody>
                              <a:bodyPr rot="0" spcFirstLastPara="0" vert="horz" wrap="square" lIns="91440" tIns="45720" rIns="91440" bIns="45720" numCol="1" spcCol="0" rtlCol="0" fromWordArt="0" anchor="ctr" anchorCtr="0" forceAA="0" compatLnSpc="1">
                                <a:prstTxWarp prst="textNoShape">
                                  <a:avLst/>
                                </a:prstTxWarp>
                                <a:noAutofit/>
                              </a:bodyPr>
                              <a:lstStyle/>
                              <a:p>
                                <a:pPr marL="0" marR="0" lvl="0" indent="0" algn="ctr" defTabSz="914400" eaLnBrk="1" fontAlgn="auto" latinLnBrk="0" hangingPunct="1">
                                  <a:lnSpc>
                                    <a:spcPct val="115000"/>
                                  </a:lnSpc>
                                  <a:spcBef>
                                    <a:spcPts val="0"/>
                                  </a:spcBef>
                                  <a:spcAft>
                                    <a:spcPts val="100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  <a:defRPr/>
                                </a:pPr>
                                <a:endParaRPr kumimoji="0" lang="en-US" sz="1200" b="1" i="0" u="none" strike="noStrike" kern="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>
                                    <a:glow rad="101600">
                                      <a:srgbClr val="C0504D">
                                        <a:satMod val="175000"/>
                                        <a:alpha val="40000"/>
                                      </a:srgbClr>
                                    </a:glow>
                                  </a:effectLst>
                                  <a:uLnTx/>
                                  <a:uFillTx/>
                                  <a:latin typeface="Calibri"/>
                                  <a:ea typeface="Calibri"/>
                                  <a:cs typeface="Times New Roman"/>
                                </a:endParaRPr>
                              </a:p>
                              <a:p>
                                <a:pPr marL="0" marR="0" lvl="0" indent="0" algn="ctr" defTabSz="914400" eaLnBrk="1" fontAlgn="auto" latinLnBrk="0" hangingPunct="1">
                                  <a:lnSpc>
                                    <a:spcPct val="115000"/>
                                  </a:lnSpc>
                                  <a:spcBef>
                                    <a:spcPts val="0"/>
                                  </a:spcBef>
                                  <a:spcAft>
                                    <a:spcPts val="100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  <a:defRPr/>
                                </a:pPr>
                                <a:r>
                                  <a:rPr kumimoji="0" lang="en-US" sz="1200" b="1" i="0" u="none" strike="noStrike" kern="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>
                                      <a:glow rad="101600">
                                        <a:srgbClr val="C0504D">
                                          <a:satMod val="175000"/>
                                          <a:alpha val="40000"/>
                                        </a:srgbClr>
                                      </a:glow>
                                    </a:effectLst>
                                    <a:uLnTx/>
                                    <a:uFillTx/>
                                    <a:latin typeface="Calibri"/>
                                    <a:ea typeface="Calibri"/>
                                    <a:cs typeface="Times New Roman"/>
                                  </a:rPr>
                                  <a:t>Ultra-capacitor</a:t>
                                </a:r>
                                <a:endParaRPr kumimoji="0" lang="en-US" sz="1100" b="0" i="0" u="none" strike="noStrike" kern="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libri"/>
                                  <a:ea typeface="Calibri"/>
                                  <a:cs typeface="Times New Roman"/>
                                </a:endParaRPr>
                              </a:p>
                              <a:p>
                                <a:pPr marL="0" marR="0" lvl="0" indent="0" algn="ctr" defTabSz="914400" eaLnBrk="1" fontAlgn="auto" latinLnBrk="0" hangingPunct="1">
                                  <a:lnSpc>
                                    <a:spcPct val="115000"/>
                                  </a:lnSpc>
                                  <a:spcBef>
                                    <a:spcPts val="0"/>
                                  </a:spcBef>
                                  <a:spcAft>
                                    <a:spcPts val="100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  <a:defRPr/>
                                </a:pPr>
                                <a:r>
                                  <a:rPr kumimoji="0" lang="en-US" sz="1200" b="1" i="0" u="none" strike="noStrike" kern="0" cap="none" spc="0" normalizeH="0" baseline="0" noProof="0" dirty="0">
                                    <a:ln>
                                      <a:noFill/>
                                    </a:ln>
                                    <a:solidFill>
                                      <a:sysClr val="windowText" lastClr="000000"/>
                                    </a:solidFill>
                                    <a:effectLst>
                                      <a:outerShdw blurRad="63500" sx="102000" sy="102000" algn="ctr">
                                        <a:srgbClr val="000000">
                                          <a:alpha val="40000"/>
                                        </a:srgbClr>
                                      </a:outerShdw>
                                    </a:effectLst>
                                    <a:uLnTx/>
                                    <a:uFillTx/>
                                    <a:latin typeface="Calibri"/>
                                    <a:ea typeface="Calibri"/>
                                    <a:cs typeface="Times New Roman"/>
                                  </a:rPr>
                                  <a:t> </a:t>
                                </a:r>
                                <a:endParaRPr kumimoji="0" lang="en-US" sz="1100" b="0" i="0" u="none" strike="noStrike" kern="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libri"/>
                                  <a:ea typeface="Calibri"/>
                                  <a:cs typeface="Times New Roman"/>
                                </a:endParaRPr>
                              </a:p>
                            </p:txBody>
                          </p:sp>
                        </p:grpSp>
                        <p:sp>
                          <p:nvSpPr>
                            <p:cNvPr id="106" name="Rounded Rectangle 105"/>
                            <p:cNvSpPr/>
                            <p:nvPr/>
                          </p:nvSpPr>
                          <p:spPr>
                            <a:xfrm>
                              <a:off x="195476" y="4812488"/>
                              <a:ext cx="723900" cy="400050"/>
                            </a:xfrm>
                            <a:prstGeom prst="roundRect">
                              <a:avLst/>
                            </a:prstGeom>
                            <a:solidFill>
                              <a:srgbClr val="4BACC6">
                                <a:lumMod val="20000"/>
                                <a:lumOff val="80000"/>
                              </a:srgbClr>
                            </a:solidFill>
                            <a:ln w="25400" cap="flat" cmpd="sng" algn="ctr">
                              <a:solidFill>
                                <a:sysClr val="windowText" lastClr="000000"/>
                              </a:solidFill>
                              <a:prstDash val="solid"/>
                            </a:ln>
                            <a:effectLst/>
                          </p:spPr>
                          <p:txBody>
                            <a:bodyPr rot="0" spcFirstLastPara="0" vert="horz" wrap="square" lIns="91440" tIns="45720" rIns="91440" bIns="45720" numCol="1" spcCol="0" rtlCol="0" fromWordArt="0" anchor="ctr" anchorCtr="0" forceAA="0" compatLnSpc="1">
                              <a:prstTxWarp prst="textNoShape">
                                <a:avLst/>
                              </a:prstTxWarp>
                              <a:noAutofit/>
                            </a:bodyPr>
                            <a:lstStyle/>
                            <a:p>
                              <a:pPr marL="0" marR="0" lvl="0" indent="0" algn="ctr" defTabSz="914400" eaLnBrk="1" fontAlgn="auto" latinLnBrk="0" hangingPunct="1">
                                <a:lnSpc>
                                  <a:spcPct val="115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100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r>
                                <a:rPr kumimoji="0" lang="en-US" sz="1200" b="1" i="0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libri"/>
                                  <a:ea typeface="Calibri"/>
                                  <a:cs typeface="Times New Roman"/>
                                </a:rPr>
                                <a:t>R Load</a:t>
                              </a:r>
                              <a:endParaRPr kumimoji="0" lang="en-US" sz="1100" b="0" i="0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ysClr val="windowText" lastClr="000000"/>
                                </a:solidFill>
                                <a:effectLst/>
                                <a:uLnTx/>
                                <a:uFillTx/>
                                <a:latin typeface="Calibri"/>
                                <a:ea typeface="Calibri"/>
                                <a:cs typeface="Times New Roman"/>
                              </a:endParaRPr>
                            </a:p>
                          </p:txBody>
                        </p:sp>
                        <p:cxnSp>
                          <p:nvCxnSpPr>
                            <p:cNvPr id="107" name="Straight Connector 106"/>
                            <p:cNvCxnSpPr/>
                            <p:nvPr/>
                          </p:nvCxnSpPr>
                          <p:spPr>
                            <a:xfrm>
                              <a:off x="3357149" y="2047785"/>
                              <a:ext cx="1481744" cy="0"/>
                            </a:xfrm>
                            <a:prstGeom prst="line">
                              <a:avLst/>
                            </a:prstGeom>
                            <a:noFill/>
                            <a:ln w="19050" cap="flat" cmpd="sng" algn="ctr">
                              <a:solidFill>
                                <a:sysClr val="windowText" lastClr="000000"/>
                              </a:solidFill>
                              <a:prstDash val="solid"/>
                            </a:ln>
                            <a:effectLst/>
                          </p:spPr>
                        </p:cxnSp>
                        <p:cxnSp>
                          <p:nvCxnSpPr>
                            <p:cNvPr id="108" name="Straight Connector 107"/>
                            <p:cNvCxnSpPr/>
                            <p:nvPr/>
                          </p:nvCxnSpPr>
                          <p:spPr>
                            <a:xfrm>
                              <a:off x="3357413" y="2304387"/>
                              <a:ext cx="1485063" cy="0"/>
                            </a:xfrm>
                            <a:prstGeom prst="line">
                              <a:avLst/>
                            </a:prstGeom>
                            <a:noFill/>
                            <a:ln w="19050" cap="flat" cmpd="sng" algn="ctr">
                              <a:solidFill>
                                <a:sysClr val="windowText" lastClr="000000"/>
                              </a:solidFill>
                              <a:prstDash val="solid"/>
                            </a:ln>
                            <a:effectLst/>
                          </p:spPr>
                        </p:cxnSp>
                        <p:sp>
                          <p:nvSpPr>
                            <p:cNvPr id="109" name="Right Arrow 108"/>
                            <p:cNvSpPr/>
                            <p:nvPr/>
                          </p:nvSpPr>
                          <p:spPr>
                            <a:xfrm flipH="1">
                              <a:off x="2730826" y="4471371"/>
                              <a:ext cx="697865" cy="227965"/>
                            </a:xfrm>
                            <a:prstGeom prst="rightArrow">
                              <a:avLst/>
                            </a:prstGeom>
                            <a:gradFill rotWithShape="1">
                              <a:gsLst>
                                <a:gs pos="0">
                                  <a:srgbClr val="C0504D">
                                    <a:shade val="51000"/>
                                    <a:satMod val="130000"/>
                                  </a:srgbClr>
                                </a:gs>
                                <a:gs pos="80000">
                                  <a:srgbClr val="C0504D">
                                    <a:shade val="93000"/>
                                    <a:satMod val="130000"/>
                                  </a:srgbClr>
                                </a:gs>
                                <a:gs pos="100000">
                                  <a:srgbClr val="C0504D">
                                    <a:shade val="94000"/>
                                    <a:satMod val="135000"/>
                                  </a:srgbClr>
                                </a:gs>
                              </a:gsLst>
                              <a:lin ang="16200000" scaled="0"/>
                            </a:gradFill>
                            <a:ln>
                              <a:noFill/>
                            </a:ln>
                            <a:effectLst>
                              <a:outerShdw blurRad="40000" dist="23000" dir="5400000" rotWithShape="0">
                                <a:srgbClr val="000000">
                                  <a:alpha val="35000"/>
                                </a:srgbClr>
                              </a:outerShdw>
                            </a:effectLst>
                            <a:scene3d>
                              <a:camera prst="orthographicFront">
                                <a:rot lat="0" lon="0" rev="0"/>
                              </a:camera>
                              <a:lightRig rig="threePt" dir="t">
                                <a:rot lat="0" lon="0" rev="1200000"/>
                              </a:lightRig>
                            </a:scene3d>
                            <a:sp3d>
                              <a:bevelT w="63500" h="25400"/>
                            </a:sp3d>
                          </p:spPr>
                          <p:txBody>
                            <a:bodyPr rot="0" spcFirstLastPara="0" vert="horz" wrap="square" lIns="91440" tIns="45720" rIns="91440" bIns="45720" numCol="1" spcCol="0" rtlCol="0" fromWordArt="0" anchor="ctr" anchorCtr="0" forceAA="0" compatLnSpc="1">
                              <a:prstTxWarp prst="textNoShape">
                                <a:avLst/>
                              </a:prstTxWarp>
                              <a:noAutofit/>
                            </a:bodyPr>
                            <a:lstStyle/>
                            <a:p>
                              <a:pPr marL="0" marR="0" lvl="0" indent="0" defTabSz="91440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kumimoji="0" lang="en-US" sz="1800" b="0" i="0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ysClr val="windowText" lastClr="000000"/>
                                </a:solidFill>
                                <a:effectLst/>
                                <a:uLnTx/>
                                <a:uFillTx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98" name="Rounded Rectangle 97"/>
                          <p:cNvSpPr/>
                          <p:nvPr/>
                        </p:nvSpPr>
                        <p:spPr>
                          <a:xfrm>
                            <a:off x="2596444" y="458566"/>
                            <a:ext cx="942340" cy="557530"/>
                          </a:xfrm>
                          <a:prstGeom prst="roundRect">
                            <a:avLst/>
                          </a:prstGeom>
                          <a:solidFill>
                            <a:srgbClr val="FFFF00"/>
                          </a:solidFill>
                          <a:ln w="12700" cap="flat" cmpd="sng" algn="ctr">
                            <a:solidFill>
                              <a:sysClr val="windowText" lastClr="000000"/>
                            </a:solidFill>
                            <a:prstDash val="solid"/>
                          </a:ln>
                          <a:effectLst/>
                        </p:spPr>
                        <p:txBody>
                          <a:bodyPr rot="0" spcFirstLastPara="0" vert="horz" wrap="square" lIns="91440" tIns="45720" rIns="91440" bIns="45720" numCol="1" spcCol="0" rtlCol="0" fromWordArt="0" anchor="ctr" anchorCtr="0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pPr marL="0" marR="0" lvl="0" indent="0" algn="ctr" defTabSz="914400" eaLnBrk="1" fontAlgn="auto" latinLnBrk="0" hangingPunct="1">
                              <a:lnSpc>
                                <a:spcPct val="115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r>
                              <a:rPr kumimoji="0" lang="en-US" sz="1200" b="1" i="0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ysClr val="windowText" lastClr="000000"/>
                                </a:solidFill>
                                <a:effectLst/>
                                <a:uLnTx/>
                                <a:uFillTx/>
                                <a:latin typeface="Calibri"/>
                                <a:ea typeface="Calibri"/>
                                <a:cs typeface="Times New Roman"/>
                              </a:rPr>
                              <a:t>DC/DC</a:t>
                            </a:r>
                            <a:endParaRPr kumimoji="0" lang="en-US" sz="1100" b="0" i="0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Calibri"/>
                              <a:cs typeface="Times New Roman"/>
                            </a:endParaRPr>
                          </a:p>
                          <a:p>
                            <a:pPr marL="0" marR="0" lvl="0" indent="0" algn="ctr" defTabSz="914400" eaLnBrk="1" fontAlgn="auto" latinLnBrk="0" hangingPunct="1">
                              <a:lnSpc>
                                <a:spcPct val="115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r>
                              <a:rPr kumimoji="0" lang="en-US" sz="1200" b="1" i="0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ysClr val="windowText" lastClr="000000"/>
                                </a:solidFill>
                                <a:effectLst/>
                                <a:uLnTx/>
                                <a:uFillTx/>
                                <a:latin typeface="Calibri"/>
                                <a:ea typeface="Calibri"/>
                                <a:cs typeface="Times New Roman"/>
                              </a:rPr>
                              <a:t>Converter</a:t>
                            </a:r>
                            <a:endParaRPr kumimoji="0" lang="en-US" sz="1100" b="0" i="0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Calibri"/>
                              <a:cs typeface="Times New Roman"/>
                            </a:endParaRPr>
                          </a:p>
                        </p:txBody>
                      </p:sp>
                    </p:grpSp>
                    <p:sp>
                      <p:nvSpPr>
                        <p:cNvPr id="91" name="Right Arrow 90"/>
                        <p:cNvSpPr/>
                        <p:nvPr/>
                      </p:nvSpPr>
                      <p:spPr>
                        <a:xfrm>
                          <a:off x="3806826" y="1791184"/>
                          <a:ext cx="698500" cy="227965"/>
                        </a:xfrm>
                        <a:prstGeom prst="rightArrow">
                          <a:avLst/>
                        </a:prstGeom>
                        <a:gradFill rotWithShape="1">
                          <a:gsLst>
                            <a:gs pos="0">
                              <a:srgbClr val="C0504D">
                                <a:shade val="51000"/>
                                <a:satMod val="130000"/>
                              </a:srgbClr>
                            </a:gs>
                            <a:gs pos="80000">
                              <a:srgbClr val="C0504D">
                                <a:shade val="93000"/>
                                <a:satMod val="130000"/>
                              </a:srgbClr>
                            </a:gs>
                            <a:gs pos="100000">
                              <a:srgbClr val="C0504D">
                                <a:shade val="94000"/>
                                <a:satMod val="135000"/>
                              </a:srgbClr>
                            </a:gs>
                          </a:gsLst>
                          <a:lin ang="16200000" scaled="0"/>
                        </a:gradFill>
                        <a:ln>
                          <a:noFill/>
                        </a:ln>
                        <a:effectLst>
                          <a:outerShdw blurRad="40000" dist="23000" dir="5400000" rotWithShape="0">
                            <a:srgbClr val="000000">
                              <a:alpha val="35000"/>
                            </a:srgbClr>
                          </a:outerShdw>
                        </a:effectLst>
                        <a:scene3d>
                          <a:camera prst="orthographicFront">
                            <a:rot lat="0" lon="0" rev="0"/>
                          </a:camera>
                          <a:lightRig rig="threePt" dir="t">
                            <a:rot lat="0" lon="0" rev="1200000"/>
                          </a:lightRig>
                        </a:scene3d>
                        <a:sp3d>
                          <a:bevelT w="63500" h="25400"/>
                        </a:sp3d>
                      </p:spPr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pPr marL="0" marR="0" lvl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</a:endParaRPr>
                        </a:p>
                      </p:txBody>
                    </p:sp>
                  </p:grpSp>
                </p:grpSp>
              </p:grpSp>
            </p:grpSp>
            <p:sp>
              <p:nvSpPr>
                <p:cNvPr id="78" name="Rectangle 77"/>
                <p:cNvSpPr/>
                <p:nvPr/>
              </p:nvSpPr>
              <p:spPr>
                <a:xfrm>
                  <a:off x="3528203" y="1456430"/>
                  <a:ext cx="1123950" cy="661994"/>
                </a:xfrm>
                <a:prstGeom prst="rect">
                  <a:avLst/>
                </a:prstGeom>
                <a:solidFill>
                  <a:sysClr val="window" lastClr="FFFFFF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Times New Roman"/>
                    </a:rPr>
                    <a:t>V</a:t>
                  </a:r>
                  <a:r>
                    <a:rPr kumimoji="0" lang="en-US" sz="1200" b="1" i="0" u="none" strike="noStrike" kern="0" cap="none" spc="0" normalizeH="0" baseline="-2500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Times New Roman"/>
                    </a:rPr>
                    <a:t>B</a:t>
                  </a:r>
                  <a:r>
                    <a:rPr kumimoji="0" lang="en-US" sz="12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Times New Roman"/>
                    </a:rPr>
                    <a:t> = 11.56 V</a:t>
                  </a:r>
                  <a:endPara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Calibri"/>
                    <a:cs typeface="Times New Roman"/>
                  </a:endParaRPr>
                </a:p>
                <a:p>
                  <a:pPr marL="0" marR="0" lvl="0" indent="0" algn="ctr" defTabSz="914400" eaLnBrk="1" fontAlgn="auto" latinLnBrk="0" hangingPunct="1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Times New Roman"/>
                    </a:rPr>
                    <a:t>I</a:t>
                  </a:r>
                  <a:r>
                    <a:rPr kumimoji="0" lang="en-US" sz="1200" b="1" i="0" u="none" strike="noStrike" kern="0" cap="none" spc="0" normalizeH="0" baseline="-2500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Times New Roman"/>
                    </a:rPr>
                    <a:t>B</a:t>
                  </a:r>
                  <a:r>
                    <a:rPr kumimoji="0" lang="en-US" sz="12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Times New Roman"/>
                    </a:rPr>
                    <a:t> = 2.44 A</a:t>
                  </a:r>
                  <a:endPara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Calibri"/>
                    <a:cs typeface="Times New Roman"/>
                  </a:endParaRPr>
                </a:p>
                <a:p>
                  <a:pPr marL="0" marR="0" lvl="0" indent="0" algn="ctr" defTabSz="914400" eaLnBrk="1" fontAlgn="auto" latinLnBrk="0" hangingPunct="1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Times New Roman"/>
                    </a:rPr>
                    <a:t>P</a:t>
                  </a:r>
                  <a:r>
                    <a:rPr kumimoji="0" lang="en-US" sz="1200" b="1" i="0" u="none" strike="noStrike" kern="0" cap="none" spc="0" normalizeH="0" baseline="-2500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Times New Roman"/>
                    </a:rPr>
                    <a:t>B</a:t>
                  </a:r>
                  <a:r>
                    <a:rPr kumimoji="0" lang="en-US" sz="12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Times New Roman"/>
                    </a:rPr>
                    <a:t> = 28.23 W</a:t>
                  </a:r>
                  <a:endPara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-523029" y="4256588"/>
                  <a:ext cx="1552575" cy="285750"/>
                </a:xfrm>
                <a:prstGeom prst="rect">
                  <a:avLst/>
                </a:prstGeom>
                <a:solidFill>
                  <a:sysClr val="window" lastClr="FFFFFF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Calibri"/>
                      <a:ea typeface="Times New Roman"/>
                      <a:cs typeface="Times New Roman"/>
                    </a:rPr>
                    <a:t>Total </a:t>
                  </a:r>
                  <a:r>
                    <a:rPr kumimoji="0" lang="en-US" sz="1200" b="1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Calibri"/>
                      <a:ea typeface="Times New Roman"/>
                      <a:cs typeface="Times New Roman"/>
                    </a:rPr>
                    <a:t>P</a:t>
                  </a:r>
                  <a:r>
                    <a:rPr kumimoji="0" lang="en-US" sz="1200" b="1" i="0" u="none" strike="noStrike" kern="0" cap="none" spc="0" normalizeH="0" baseline="-25000" noProof="0" dirty="0" err="1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Calibri"/>
                      <a:ea typeface="Times New Roman"/>
                      <a:cs typeface="Times New Roman"/>
                    </a:rPr>
                    <a:t>loss</a:t>
                  </a:r>
                  <a:r>
                    <a:rPr kumimoji="0" lang="en-US" sz="12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Calibri"/>
                      <a:ea typeface="Times New Roman"/>
                      <a:cs typeface="Times New Roman"/>
                    </a:rPr>
                    <a:t> = 10.3 W</a:t>
                  </a:r>
                  <a:endPara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Calibri"/>
                    <a:cs typeface="Times New Roman"/>
                  </a:endParaRPr>
                </a:p>
              </p:txBody>
            </p:sp>
          </p:grpSp>
        </p:grpSp>
        <p:pic>
          <p:nvPicPr>
            <p:cNvPr id="63" name="Picture 62"/>
            <p:cNvPicPr>
              <a:picLocks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799557" y="1567586"/>
              <a:ext cx="2651879" cy="182860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4" name="Picture 63"/>
            <p:cNvPicPr>
              <a:picLocks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46453" y="1173192"/>
              <a:ext cx="2651879" cy="182860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5" name="Picture 64"/>
            <p:cNvPicPr>
              <a:picLocks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74004" y="2954079"/>
              <a:ext cx="2651879" cy="182860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6" name="Picture 65"/>
            <p:cNvPicPr>
              <a:picLocks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5079" y="5454553"/>
              <a:ext cx="2651879" cy="182860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7" name="Picture 66"/>
            <p:cNvPicPr>
              <a:picLocks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04029" y="5887461"/>
              <a:ext cx="2651879" cy="1828602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="" xmlns:p14="http://schemas.microsoft.com/office/powerpoint/2010/main" val="195840581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>
          <a:xfrm>
            <a:off x="107504" y="6520259"/>
            <a:ext cx="2133600" cy="365125"/>
          </a:xfrm>
        </p:spPr>
        <p:txBody>
          <a:bodyPr/>
          <a:lstStyle/>
          <a:p>
            <a:pPr algn="l"/>
            <a:fld id="{27F968D8-75AD-403F-AA43-F2EEEB5E7234}" type="datetime1">
              <a:rPr lang="en-US" sz="1400" smtClean="0">
                <a:solidFill>
                  <a:prstClr val="black"/>
                </a:solidFill>
              </a:rPr>
              <a:pPr algn="l"/>
              <a:t>6/19/2016</a:t>
            </a:fld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986464" y="6520259"/>
            <a:ext cx="762000" cy="365125"/>
          </a:xfrm>
        </p:spPr>
        <p:txBody>
          <a:bodyPr/>
          <a:lstStyle/>
          <a:p>
            <a:pPr algn="r"/>
            <a:fld id="{B6F15528-21DE-4FAA-801E-634DDDAF4B2B}" type="slidenum">
              <a:rPr lang="en-US" sz="1400" smtClean="0">
                <a:solidFill>
                  <a:prstClr val="black"/>
                </a:solidFill>
              </a:rPr>
              <a:pPr algn="r"/>
              <a:t>29</a:t>
            </a:fld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52400" y="152400"/>
            <a:ext cx="8839200" cy="65532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indent="0" algn="just">
              <a:spcBef>
                <a:spcPts val="600"/>
              </a:spcBef>
              <a:buFont typeface="Wingdings" pitchFamily="2" charset="2"/>
              <a:buChar char="v"/>
              <a:defRPr/>
            </a:pPr>
            <a:r>
              <a:rPr lang="en-GB" sz="4000" b="1" u="sng" dirty="0" smtClean="0">
                <a:solidFill>
                  <a:srgbClr val="C00000"/>
                </a:solidFill>
              </a:rPr>
              <a:t>Energy Management Cases: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/>
              <a:ea typeface="Calibri"/>
              <a:cs typeface="+mn-cs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2057400"/>
            <a:ext cx="9144000" cy="1524000"/>
          </a:xfrm>
        </p:spPr>
        <p:txBody>
          <a:bodyPr>
            <a:normAutofit/>
          </a:bodyPr>
          <a:lstStyle/>
          <a:p>
            <a:r>
              <a:rPr lang="en-US" b="1" u="sng" dirty="0" smtClean="0">
                <a:solidFill>
                  <a:srgbClr val="FF0000"/>
                </a:solidFill>
              </a:rPr>
              <a:t>Discharging Case:</a:t>
            </a: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3600" b="1" dirty="0" smtClean="0"/>
              <a:t>Battery charging the </a:t>
            </a:r>
            <a:r>
              <a:rPr lang="en-US" sz="3600" b="1" dirty="0" smtClean="0"/>
              <a:t>ultra-capacitors</a:t>
            </a:r>
            <a:endParaRPr lang="en-US" sz="3600" b="1" dirty="0"/>
          </a:p>
        </p:txBody>
      </p:sp>
    </p:spTree>
    <p:extLst>
      <p:ext uri="{BB962C8B-B14F-4D97-AF65-F5344CB8AC3E}">
        <p14:creationId xmlns="" xmlns:p14="http://schemas.microsoft.com/office/powerpoint/2010/main" val="546970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>
          <a:xfrm>
            <a:off x="35496" y="-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4400" b="1" i="0" u="sng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Times New Roman" pitchFamily="18" charset="0"/>
              </a:rPr>
              <a:t>Outline:</a:t>
            </a:r>
            <a:endParaRPr kumimoji="0" lang="en-US" sz="4400" b="1" i="0" u="sng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Times New Roman" pitchFamily="18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81000" y="885528"/>
            <a:ext cx="8686800" cy="5896272"/>
          </a:xfrm>
          <a:prstGeom prst="rect">
            <a:avLst/>
          </a:prstGeom>
        </p:spPr>
        <p:txBody>
          <a:bodyPr vert="horz">
            <a:normAutofit fontScale="70000" lnSpcReduction="20000"/>
          </a:bodyPr>
          <a:lstStyle/>
          <a:p>
            <a:pPr marL="274320" lvl="0" indent="-216000" rtl="0">
              <a:lnSpc>
                <a:spcPct val="120000"/>
              </a:lnSpc>
              <a:spcBef>
                <a:spcPct val="20000"/>
              </a:spcBef>
              <a:buSzPct val="95000"/>
              <a:buFont typeface="Wingdings 2"/>
              <a:buChar char=""/>
              <a:defRPr/>
            </a:pPr>
            <a:r>
              <a:rPr lang="en-US" sz="5400" b="1" dirty="0" smtClean="0">
                <a:cs typeface="Times New Roman" pitchFamily="18" charset="0"/>
              </a:rPr>
              <a:t>Background &amp; Problem Definition</a:t>
            </a:r>
          </a:p>
          <a:p>
            <a:pPr marL="274320" indent="-216000">
              <a:lnSpc>
                <a:spcPct val="120000"/>
              </a:lnSpc>
              <a:spcBef>
                <a:spcPct val="20000"/>
              </a:spcBef>
              <a:buSzPct val="95000"/>
              <a:buFont typeface="Wingdings 2"/>
              <a:buChar char=""/>
              <a:defRPr/>
            </a:pPr>
            <a:r>
              <a:rPr lang="en-US" sz="5400" b="1" dirty="0" smtClean="0">
                <a:solidFill>
                  <a:schemeClr val="bg1">
                    <a:lumMod val="85000"/>
                  </a:schemeClr>
                </a:solidFill>
                <a:cs typeface="Times New Roman" pitchFamily="18" charset="0"/>
              </a:rPr>
              <a:t>Objectives</a:t>
            </a:r>
          </a:p>
          <a:p>
            <a:pPr marL="274320" marR="0" lvl="0" indent="-216000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SzPct val="95000"/>
              <a:buFont typeface="Wingdings 2"/>
              <a:buChar char=""/>
              <a:tabLst/>
              <a:defRPr/>
            </a:pPr>
            <a:r>
              <a:rPr lang="en-US" sz="5400" b="1" dirty="0" smtClean="0">
                <a:solidFill>
                  <a:schemeClr val="bg1">
                    <a:lumMod val="85000"/>
                  </a:schemeClr>
                </a:solidFill>
                <a:cs typeface="Times New Roman" pitchFamily="18" charset="0"/>
              </a:rPr>
              <a:t>Main Electrical Components of Solar Car</a:t>
            </a:r>
          </a:p>
          <a:p>
            <a:pPr marL="274320" marR="0" lvl="0" indent="-216000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SzPct val="95000"/>
              <a:buFont typeface="Wingdings 2"/>
              <a:buChar char=""/>
              <a:tabLst/>
              <a:defRPr/>
            </a:pPr>
            <a:r>
              <a:rPr lang="en-US" sz="5400" b="1" dirty="0" smtClean="0">
                <a:solidFill>
                  <a:schemeClr val="bg1">
                    <a:lumMod val="85000"/>
                  </a:schemeClr>
                </a:solidFill>
                <a:cs typeface="Times New Roman" pitchFamily="18" charset="0"/>
              </a:rPr>
              <a:t>Practical Results</a:t>
            </a:r>
          </a:p>
          <a:p>
            <a:pPr marL="274320" marR="0" lvl="0" indent="-216000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SzPct val="95000"/>
              <a:buFont typeface="Wingdings 2"/>
              <a:buChar char=""/>
              <a:tabLst/>
              <a:defRPr/>
            </a:pPr>
            <a:r>
              <a:rPr lang="en-US" sz="5400" b="1" dirty="0" smtClean="0">
                <a:solidFill>
                  <a:schemeClr val="bg1">
                    <a:lumMod val="85000"/>
                  </a:schemeClr>
                </a:solidFill>
                <a:cs typeface="Times New Roman" pitchFamily="18" charset="0"/>
              </a:rPr>
              <a:t>Conclusion </a:t>
            </a:r>
          </a:p>
          <a:p>
            <a:pPr marL="274320" marR="0" lvl="0" indent="-216000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SzPct val="95000"/>
              <a:buFont typeface="Wingdings 2"/>
              <a:buChar char=""/>
              <a:tabLst/>
              <a:defRPr/>
            </a:pPr>
            <a:r>
              <a:rPr lang="en-US" sz="5400" b="1" dirty="0" smtClean="0">
                <a:solidFill>
                  <a:schemeClr val="bg1">
                    <a:lumMod val="85000"/>
                  </a:schemeClr>
                </a:solidFill>
                <a:cs typeface="Times New Roman" pitchFamily="18" charset="0"/>
              </a:rPr>
              <a:t>Future Work</a:t>
            </a:r>
          </a:p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4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itchFamily="18" charset="0"/>
              </a:rPr>
              <a:t>	</a:t>
            </a:r>
            <a:endParaRPr kumimoji="0" lang="en-GB" sz="44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Times New Roman" pitchFamily="18" charset="0"/>
            </a:endParaRPr>
          </a:p>
          <a:p>
            <a:pPr marL="274320" marR="0" lvl="0" indent="-274320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en-GB" sz="44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Times New Roman" pitchFamily="18" charset="0"/>
            </a:endParaRPr>
          </a:p>
          <a:p>
            <a:pPr marL="274320" marR="0" lvl="0" indent="-274320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en-US" sz="4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Times New Roman" pitchFamily="18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34144" y="6520259"/>
            <a:ext cx="2133600" cy="365125"/>
          </a:xfrm>
        </p:spPr>
        <p:txBody>
          <a:bodyPr/>
          <a:lstStyle/>
          <a:p>
            <a:pPr algn="l"/>
            <a:fld id="{CE97D84F-F61F-4EC7-9483-8EE3DA59691D}" type="datetime1">
              <a:rPr lang="en-US" sz="1400" smtClean="0">
                <a:solidFill>
                  <a:schemeClr val="tx1"/>
                </a:solidFill>
              </a:rPr>
              <a:pPr algn="l"/>
              <a:t>6/19/2016</a:t>
            </a:fld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986464" y="6520259"/>
            <a:ext cx="762000" cy="365125"/>
          </a:xfrm>
        </p:spPr>
        <p:txBody>
          <a:bodyPr/>
          <a:lstStyle/>
          <a:p>
            <a:pPr algn="r"/>
            <a:fld id="{B6F15528-21DE-4FAA-801E-634DDDAF4B2B}" type="slidenum">
              <a:rPr lang="en-US" sz="1400" smtClean="0">
                <a:solidFill>
                  <a:schemeClr val="tx1"/>
                </a:solidFill>
              </a:rPr>
              <a:pPr algn="r"/>
              <a:t>3</a:t>
            </a:fld>
            <a:endParaRPr lang="en-US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304800" y="248284"/>
            <a:ext cx="8534400" cy="6361424"/>
            <a:chOff x="-331483" y="-2"/>
            <a:chExt cx="8534759" cy="6361755"/>
          </a:xfrm>
        </p:grpSpPr>
        <p:pic>
          <p:nvPicPr>
            <p:cNvPr id="5" name="Picture 4"/>
            <p:cNvPicPr>
              <a:picLocks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51404" y="1304014"/>
              <a:ext cx="2651872" cy="1609428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3" name="Group 5"/>
            <p:cNvGrpSpPr/>
            <p:nvPr/>
          </p:nvGrpSpPr>
          <p:grpSpPr>
            <a:xfrm>
              <a:off x="-331483" y="-2"/>
              <a:ext cx="8534759" cy="6361755"/>
              <a:chOff x="-331483" y="-2"/>
              <a:chExt cx="8534759" cy="6361755"/>
            </a:xfrm>
          </p:grpSpPr>
          <p:cxnSp>
            <p:nvCxnSpPr>
              <p:cNvPr id="7" name="Straight Connector 6"/>
              <p:cNvCxnSpPr/>
              <p:nvPr/>
            </p:nvCxnSpPr>
            <p:spPr>
              <a:xfrm>
                <a:off x="3411110" y="469126"/>
                <a:ext cx="494030" cy="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grpSp>
            <p:nvGrpSpPr>
              <p:cNvPr id="4" name="Group 7"/>
              <p:cNvGrpSpPr/>
              <p:nvPr/>
            </p:nvGrpSpPr>
            <p:grpSpPr>
              <a:xfrm>
                <a:off x="-331483" y="-2"/>
                <a:ext cx="8534759" cy="6361755"/>
                <a:chOff x="-331483" y="-2"/>
                <a:chExt cx="8534759" cy="6361755"/>
              </a:xfrm>
            </p:grpSpPr>
            <p:grpSp>
              <p:nvGrpSpPr>
                <p:cNvPr id="6" name="Group 8"/>
                <p:cNvGrpSpPr/>
                <p:nvPr/>
              </p:nvGrpSpPr>
              <p:grpSpPr>
                <a:xfrm>
                  <a:off x="4874150" y="477078"/>
                  <a:ext cx="360680" cy="215661"/>
                  <a:chOff x="0" y="0"/>
                  <a:chExt cx="361052" cy="215661"/>
                </a:xfrm>
              </p:grpSpPr>
              <p:cxnSp>
                <p:nvCxnSpPr>
                  <p:cNvPr id="49" name="Straight Connector 48"/>
                  <p:cNvCxnSpPr/>
                  <p:nvPr/>
                </p:nvCxnSpPr>
                <p:spPr>
                  <a:xfrm>
                    <a:off x="8627" y="215661"/>
                    <a:ext cx="352425" cy="0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0" name="Straight Connector 49"/>
                  <p:cNvCxnSpPr/>
                  <p:nvPr/>
                </p:nvCxnSpPr>
                <p:spPr>
                  <a:xfrm>
                    <a:off x="0" y="0"/>
                    <a:ext cx="352425" cy="0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</p:cxnSp>
            </p:grpSp>
            <p:cxnSp>
              <p:nvCxnSpPr>
                <p:cNvPr id="10" name="Straight Connector 9"/>
                <p:cNvCxnSpPr/>
                <p:nvPr/>
              </p:nvCxnSpPr>
              <p:spPr>
                <a:xfrm>
                  <a:off x="1439186" y="3935895"/>
                  <a:ext cx="612298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grpSp>
              <p:nvGrpSpPr>
                <p:cNvPr id="8" name="Group 10"/>
                <p:cNvGrpSpPr/>
                <p:nvPr/>
              </p:nvGrpSpPr>
              <p:grpSpPr>
                <a:xfrm>
                  <a:off x="-331483" y="-2"/>
                  <a:ext cx="8534759" cy="6361755"/>
                  <a:chOff x="-331483" y="-2"/>
                  <a:chExt cx="8534759" cy="6361755"/>
                </a:xfrm>
              </p:grpSpPr>
              <p:sp>
                <p:nvSpPr>
                  <p:cNvPr id="12" name="Rectangle 11"/>
                  <p:cNvSpPr/>
                  <p:nvPr/>
                </p:nvSpPr>
                <p:spPr>
                  <a:xfrm>
                    <a:off x="-331483" y="4354661"/>
                    <a:ext cx="1206791" cy="655114"/>
                  </a:xfrm>
                  <a:prstGeom prst="rect">
                    <a:avLst/>
                  </a:prstGeom>
                  <a:solidFill>
                    <a:sysClr val="window" lastClr="FFFFFF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15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2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libri"/>
                        <a:ea typeface="Calibri"/>
                        <a:cs typeface="Times New Roman"/>
                      </a:rPr>
                      <a:t>V</a:t>
                    </a:r>
                    <a:r>
                      <a:rPr kumimoji="0" lang="en-US" sz="1200" b="1" i="0" u="none" strike="noStrike" kern="0" cap="none" spc="0" normalizeH="0" baseline="-25000" noProof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libri"/>
                        <a:ea typeface="Calibri"/>
                        <a:cs typeface="Times New Roman"/>
                      </a:rPr>
                      <a:t>UC</a:t>
                    </a:r>
                    <a:r>
                      <a:rPr kumimoji="0" lang="en-US" sz="12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libri"/>
                        <a:ea typeface="Calibri"/>
                        <a:cs typeface="Times New Roman"/>
                      </a:rPr>
                      <a:t> </a:t>
                    </a:r>
                    <a:r>
                      <a:rPr kumimoji="0" lang="en-US" sz="12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libri"/>
                        <a:ea typeface="Calibri"/>
                        <a:cs typeface="Times New Roman"/>
                      </a:rPr>
                      <a:t>= 16.09 V</a:t>
                    </a:r>
                    <a:endParaRPr kumimoji="0" lang="en-US" sz="11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Times New Roman"/>
                    </a:endParaRPr>
                  </a:p>
                  <a:p>
                    <a:pPr marL="0" marR="0" lvl="0" indent="0" algn="ctr" defTabSz="914400" eaLnBrk="1" fontAlgn="auto" latinLnBrk="0" hangingPunct="1">
                      <a:lnSpc>
                        <a:spcPct val="115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2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libri"/>
                        <a:ea typeface="Calibri"/>
                        <a:cs typeface="Times New Roman"/>
                      </a:rPr>
                      <a:t>I</a:t>
                    </a:r>
                    <a:r>
                      <a:rPr kumimoji="0" lang="en-US" sz="1200" b="1" i="0" u="none" strike="noStrike" kern="0" cap="none" spc="0" normalizeH="0" baseline="-25000" noProof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libri"/>
                        <a:ea typeface="Calibri"/>
                        <a:cs typeface="Times New Roman"/>
                      </a:rPr>
                      <a:t>UC</a:t>
                    </a:r>
                    <a:r>
                      <a:rPr kumimoji="0" lang="en-US" sz="12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libri"/>
                        <a:ea typeface="Calibri"/>
                        <a:cs typeface="Times New Roman"/>
                      </a:rPr>
                      <a:t> </a:t>
                    </a:r>
                    <a:r>
                      <a:rPr kumimoji="0" lang="en-US" sz="12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libri"/>
                        <a:ea typeface="Calibri"/>
                        <a:cs typeface="Times New Roman"/>
                      </a:rPr>
                      <a:t>= 1.24 A</a:t>
                    </a:r>
                    <a:endParaRPr kumimoji="0" lang="en-US" sz="11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Times New Roman"/>
                    </a:endParaRPr>
                  </a:p>
                  <a:p>
                    <a:pPr marL="0" marR="0" lvl="0" indent="0" algn="ctr" defTabSz="914400" eaLnBrk="1" fontAlgn="auto" latinLnBrk="0" hangingPunct="1">
                      <a:lnSpc>
                        <a:spcPct val="115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2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libri"/>
                        <a:ea typeface="Calibri"/>
                        <a:cs typeface="Times New Roman"/>
                      </a:rPr>
                      <a:t>P</a:t>
                    </a:r>
                    <a:r>
                      <a:rPr kumimoji="0" lang="en-US" sz="1200" b="1" i="0" u="none" strike="noStrike" kern="0" cap="none" spc="0" normalizeH="0" baseline="-25000" noProof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libri"/>
                        <a:ea typeface="Calibri"/>
                        <a:cs typeface="Times New Roman"/>
                      </a:rPr>
                      <a:t>UC </a:t>
                    </a:r>
                    <a:r>
                      <a:rPr kumimoji="0" lang="en-US" sz="12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libri"/>
                        <a:ea typeface="Calibri"/>
                        <a:cs typeface="Times New Roman"/>
                      </a:rPr>
                      <a:t>= </a:t>
                    </a:r>
                    <a:r>
                      <a:rPr kumimoji="0" lang="en-US" sz="12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libri"/>
                        <a:ea typeface="Calibri"/>
                        <a:cs typeface="Times New Roman"/>
                      </a:rPr>
                      <a:t>19.98 W</a:t>
                    </a:r>
                    <a:endParaRPr kumimoji="0" lang="en-US" sz="11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Times New Roman"/>
                    </a:endParaRPr>
                  </a:p>
                </p:txBody>
              </p:sp>
              <p:sp>
                <p:nvSpPr>
                  <p:cNvPr id="13" name="U-Turn Arrow 12"/>
                  <p:cNvSpPr/>
                  <p:nvPr/>
                </p:nvSpPr>
                <p:spPr>
                  <a:xfrm>
                    <a:off x="5120640" y="1009815"/>
                    <a:ext cx="591820" cy="284480"/>
                  </a:xfrm>
                  <a:prstGeom prst="uturnArrow">
                    <a:avLst>
                      <a:gd name="adj1" fmla="val 25000"/>
                      <a:gd name="adj2" fmla="val 25000"/>
                      <a:gd name="adj3" fmla="val 25000"/>
                      <a:gd name="adj4" fmla="val 43750"/>
                      <a:gd name="adj5" fmla="val 96981"/>
                    </a:avLst>
                  </a:prstGeom>
                  <a:gradFill rotWithShape="1">
                    <a:gsLst>
                      <a:gs pos="0">
                        <a:srgbClr val="4F81BD">
                          <a:tint val="50000"/>
                          <a:satMod val="300000"/>
                        </a:srgbClr>
                      </a:gs>
                      <a:gs pos="35000">
                        <a:srgbClr val="4F81BD">
                          <a:tint val="37000"/>
                          <a:satMod val="300000"/>
                        </a:srgbClr>
                      </a:gs>
                      <a:gs pos="100000">
                        <a:srgbClr val="4F81BD">
                          <a:tint val="15000"/>
                          <a:satMod val="350000"/>
                        </a:srgbClr>
                      </a:gs>
                    </a:gsLst>
                    <a:lin ang="16200000" scaled="1"/>
                  </a:gradFill>
                  <a:ln w="9525" cap="flat" cmpd="sng" algn="ctr">
                    <a:solidFill>
                      <a:srgbClr val="4F81BD">
                        <a:shade val="95000"/>
                        <a:satMod val="105000"/>
                      </a:srgbClr>
                    </a:solidFill>
                    <a:prstDash val="solid"/>
                  </a:ln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grpSp>
                <p:nvGrpSpPr>
                  <p:cNvPr id="9" name="Group 13"/>
                  <p:cNvGrpSpPr/>
                  <p:nvPr/>
                </p:nvGrpSpPr>
                <p:grpSpPr>
                  <a:xfrm>
                    <a:off x="174930" y="-2"/>
                    <a:ext cx="5507987" cy="6361755"/>
                    <a:chOff x="-293347" y="1345138"/>
                    <a:chExt cx="5509560" cy="6363764"/>
                  </a:xfrm>
                </p:grpSpPr>
                <p:sp>
                  <p:nvSpPr>
                    <p:cNvPr id="20" name="U-Turn Arrow 19"/>
                    <p:cNvSpPr/>
                    <p:nvPr/>
                  </p:nvSpPr>
                  <p:spPr>
                    <a:xfrm>
                      <a:off x="4623758" y="4986068"/>
                      <a:ext cx="592455" cy="285115"/>
                    </a:xfrm>
                    <a:prstGeom prst="uturnArrow">
                      <a:avLst>
                        <a:gd name="adj1" fmla="val 25000"/>
                        <a:gd name="adj2" fmla="val 25000"/>
                        <a:gd name="adj3" fmla="val 25000"/>
                        <a:gd name="adj4" fmla="val 43750"/>
                        <a:gd name="adj5" fmla="val 96981"/>
                      </a:avLst>
                    </a:prstGeom>
                    <a:gradFill rotWithShape="1">
                      <a:gsLst>
                        <a:gs pos="0">
                          <a:srgbClr val="4F81BD">
                            <a:tint val="50000"/>
                            <a:satMod val="300000"/>
                          </a:srgbClr>
                        </a:gs>
                        <a:gs pos="35000">
                          <a:srgbClr val="4F81BD">
                            <a:tint val="37000"/>
                            <a:satMod val="300000"/>
                          </a:srgbClr>
                        </a:gs>
                        <a:gs pos="100000">
                          <a:srgbClr val="4F81BD">
                            <a:tint val="15000"/>
                            <a:satMod val="350000"/>
                          </a:srgbClr>
                        </a:gs>
                      </a:gsLst>
                      <a:lin ang="16200000" scaled="1"/>
                    </a:gradFill>
                    <a:ln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>
                    <a:effectLst>
                      <a:outerShdw blurRad="40000" dist="20000" dir="5400000" rotWithShape="0">
                        <a:srgbClr val="000000">
                          <a:alpha val="38000"/>
                        </a:srgbClr>
                      </a:outerShdw>
                    </a:effectLst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grpSp>
                  <p:nvGrpSpPr>
                    <p:cNvPr id="11" name="Group 20"/>
                    <p:cNvGrpSpPr/>
                    <p:nvPr/>
                  </p:nvGrpSpPr>
                  <p:grpSpPr>
                    <a:xfrm>
                      <a:off x="-293347" y="1345138"/>
                      <a:ext cx="5325728" cy="6363764"/>
                      <a:chOff x="-293347" y="1345138"/>
                      <a:chExt cx="5325728" cy="6363764"/>
                    </a:xfrm>
                  </p:grpSpPr>
                  <p:sp>
                    <p:nvSpPr>
                      <p:cNvPr id="22" name="Rectangle 21"/>
                      <p:cNvSpPr/>
                      <p:nvPr/>
                    </p:nvSpPr>
                    <p:spPr>
                      <a:xfrm>
                        <a:off x="3474828" y="2900716"/>
                        <a:ext cx="1123950" cy="661994"/>
                      </a:xfrm>
                      <a:prstGeom prst="rect">
                        <a:avLst/>
                      </a:prstGeom>
                      <a:solidFill>
                        <a:sysClr val="window" lastClr="FFFFFF"/>
                      </a:solidFill>
                      <a:ln w="25400" cap="flat" cmpd="sng" algn="ctr">
                        <a:noFill/>
                        <a:prstDash val="solid"/>
                      </a:ln>
                      <a:effectLst/>
                    </p:spPr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marL="0" marR="0" lvl="0" indent="0" algn="ctr" defTabSz="914400" eaLnBrk="1" fontAlgn="auto" latinLnBrk="0" hangingPunct="1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en-US" sz="1200" b="1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libri"/>
                            <a:ea typeface="Calibri"/>
                            <a:cs typeface="Times New Roman"/>
                          </a:rPr>
                          <a:t>V</a:t>
                        </a:r>
                        <a:r>
                          <a:rPr kumimoji="0" lang="en-US" sz="1200" b="1" i="0" u="none" strike="noStrike" kern="0" cap="none" spc="0" normalizeH="0" baseline="-25000" noProof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libri"/>
                            <a:ea typeface="Calibri"/>
                            <a:cs typeface="Times New Roman"/>
                          </a:rPr>
                          <a:t>B</a:t>
                        </a:r>
                        <a:r>
                          <a:rPr kumimoji="0" lang="en-US" sz="1200" b="1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libri"/>
                            <a:ea typeface="Calibri"/>
                            <a:cs typeface="Times New Roman"/>
                          </a:rPr>
                          <a:t> = 11.53 V</a:t>
                        </a:r>
                        <a:endParaRPr kumimoji="0" lang="en-US" sz="11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libri"/>
                          <a:ea typeface="Calibri"/>
                          <a:cs typeface="Times New Roman"/>
                        </a:endParaRPr>
                      </a:p>
                      <a:p>
                        <a:pPr marL="0" marR="0" lvl="0" indent="0" algn="ctr" defTabSz="914400" eaLnBrk="1" fontAlgn="auto" latinLnBrk="0" hangingPunct="1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en-US" sz="1200" b="1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libri"/>
                            <a:ea typeface="Calibri"/>
                            <a:cs typeface="Times New Roman"/>
                          </a:rPr>
                          <a:t>I</a:t>
                        </a:r>
                        <a:r>
                          <a:rPr kumimoji="0" lang="en-US" sz="1200" b="1" i="0" u="none" strike="noStrike" kern="0" cap="none" spc="0" normalizeH="0" baseline="-25000" noProof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libri"/>
                            <a:ea typeface="Calibri"/>
                            <a:cs typeface="Times New Roman"/>
                          </a:rPr>
                          <a:t>B</a:t>
                        </a:r>
                        <a:r>
                          <a:rPr kumimoji="0" lang="en-US" sz="1200" b="1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libri"/>
                            <a:ea typeface="Calibri"/>
                            <a:cs typeface="Times New Roman"/>
                          </a:rPr>
                          <a:t> = 3.24 A</a:t>
                        </a:r>
                        <a:endParaRPr kumimoji="0" lang="en-US" sz="11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libri"/>
                          <a:ea typeface="Calibri"/>
                          <a:cs typeface="Times New Roman"/>
                        </a:endParaRPr>
                      </a:p>
                      <a:p>
                        <a:pPr marL="0" marR="0" lvl="0" indent="0" algn="ctr" defTabSz="914400" eaLnBrk="1" fontAlgn="auto" latinLnBrk="0" hangingPunct="1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en-US" sz="1200" b="1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libri"/>
                            <a:ea typeface="Calibri"/>
                            <a:cs typeface="Times New Roman"/>
                          </a:rPr>
                          <a:t>P</a:t>
                        </a:r>
                        <a:r>
                          <a:rPr kumimoji="0" lang="en-US" sz="1200" b="1" i="0" u="none" strike="noStrike" kern="0" cap="none" spc="0" normalizeH="0" baseline="-25000" noProof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libri"/>
                            <a:ea typeface="Calibri"/>
                            <a:cs typeface="Times New Roman"/>
                          </a:rPr>
                          <a:t>B</a:t>
                        </a:r>
                        <a:r>
                          <a:rPr kumimoji="0" lang="en-US" sz="1200" b="1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libri"/>
                            <a:ea typeface="Calibri"/>
                            <a:cs typeface="Times New Roman"/>
                          </a:rPr>
                          <a:t> = 37.29 W</a:t>
                        </a:r>
                        <a:endParaRPr kumimoji="0" lang="en-US" sz="11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libri"/>
                          <a:ea typeface="Calibri"/>
                          <a:cs typeface="Times New Roman"/>
                        </a:endParaRPr>
                      </a:p>
                    </p:txBody>
                  </p:sp>
                  <p:sp>
                    <p:nvSpPr>
                      <p:cNvPr id="23" name="Rectangle 22"/>
                      <p:cNvSpPr/>
                      <p:nvPr/>
                    </p:nvSpPr>
                    <p:spPr>
                      <a:xfrm>
                        <a:off x="3643429" y="4315242"/>
                        <a:ext cx="1125384" cy="671195"/>
                      </a:xfrm>
                      <a:prstGeom prst="rect">
                        <a:avLst/>
                      </a:prstGeom>
                      <a:solidFill>
                        <a:sysClr val="window" lastClr="FFFFFF"/>
                      </a:solidFill>
                      <a:ln w="25400" cap="flat" cmpd="sng" algn="ctr">
                        <a:noFill/>
                        <a:prstDash val="solid"/>
                      </a:ln>
                      <a:effectLst/>
                    </p:spPr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marL="0" marR="0" lvl="0" indent="0" algn="ctr" defTabSz="914400" eaLnBrk="1" fontAlgn="auto" latinLnBrk="0" hangingPunct="1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en-US" sz="1200" b="1" i="0" u="none" strike="noStrike" kern="0" cap="none" spc="0" normalizeH="0" baseline="0" noProof="0" dirty="0" err="1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libri"/>
                            <a:ea typeface="Calibri"/>
                            <a:cs typeface="Times New Roman"/>
                          </a:rPr>
                          <a:t>V</a:t>
                        </a:r>
                        <a:r>
                          <a:rPr kumimoji="0" lang="en-US" sz="1200" b="1" i="0" u="none" strike="noStrike" kern="0" cap="none" spc="0" normalizeH="0" baseline="-25000" noProof="0" dirty="0" err="1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libri"/>
                            <a:ea typeface="Calibri"/>
                            <a:cs typeface="Times New Roman"/>
                          </a:rPr>
                          <a:t>UCi</a:t>
                        </a:r>
                        <a:r>
                          <a:rPr kumimoji="0" lang="en-US" sz="1200" b="1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libri"/>
                            <a:ea typeface="Calibri"/>
                            <a:cs typeface="Times New Roman"/>
                          </a:rPr>
                          <a:t> = 11.43 V</a:t>
                        </a:r>
                        <a:endParaRPr kumimoji="0" lang="en-US" sz="11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libri"/>
                          <a:ea typeface="Calibri"/>
                          <a:cs typeface="Times New Roman"/>
                        </a:endParaRPr>
                      </a:p>
                      <a:p>
                        <a:pPr marL="0" marR="0" lvl="0" indent="0" algn="ctr" defTabSz="914400" eaLnBrk="1" fontAlgn="auto" latinLnBrk="0" hangingPunct="1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en-US" sz="1200" b="1" i="0" u="none" strike="noStrike" kern="0" cap="none" spc="0" normalizeH="0" baseline="0" noProof="0" dirty="0" err="1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libri"/>
                            <a:ea typeface="Calibri"/>
                            <a:cs typeface="Times New Roman"/>
                          </a:rPr>
                          <a:t>I</a:t>
                        </a:r>
                        <a:r>
                          <a:rPr kumimoji="0" lang="en-US" sz="1200" b="1" i="0" u="none" strike="noStrike" kern="0" cap="none" spc="0" normalizeH="0" baseline="-25000" noProof="0" dirty="0" err="1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libri"/>
                            <a:ea typeface="Calibri"/>
                            <a:cs typeface="Times New Roman"/>
                          </a:rPr>
                          <a:t>UCi</a:t>
                        </a:r>
                        <a:r>
                          <a:rPr kumimoji="0" lang="en-US" sz="1200" b="1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libri"/>
                            <a:ea typeface="Calibri"/>
                            <a:cs typeface="Times New Roman"/>
                          </a:rPr>
                          <a:t> = 3.19 A</a:t>
                        </a:r>
                        <a:endParaRPr kumimoji="0" lang="en-US" sz="11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libri"/>
                          <a:ea typeface="Calibri"/>
                          <a:cs typeface="Times New Roman"/>
                        </a:endParaRPr>
                      </a:p>
                      <a:p>
                        <a:pPr marL="0" marR="0" lvl="0" indent="0" algn="ctr" defTabSz="914400" eaLnBrk="1" fontAlgn="auto" latinLnBrk="0" hangingPunct="1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en-US" sz="1200" b="1" i="0" u="none" strike="noStrike" kern="0" cap="none" spc="0" normalizeH="0" baseline="0" noProof="0" dirty="0" err="1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libri"/>
                            <a:ea typeface="Calibri"/>
                            <a:cs typeface="Times New Roman"/>
                          </a:rPr>
                          <a:t>P</a:t>
                        </a:r>
                        <a:r>
                          <a:rPr kumimoji="0" lang="en-US" sz="1200" b="1" i="0" u="none" strike="noStrike" kern="0" cap="none" spc="0" normalizeH="0" baseline="-25000" noProof="0" dirty="0" err="1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libri"/>
                            <a:ea typeface="Calibri"/>
                            <a:cs typeface="Times New Roman"/>
                          </a:rPr>
                          <a:t>UCi</a:t>
                        </a:r>
                        <a:r>
                          <a:rPr kumimoji="0" lang="en-US" sz="1200" b="1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libri"/>
                            <a:ea typeface="Calibri"/>
                            <a:cs typeface="Times New Roman"/>
                          </a:rPr>
                          <a:t> = 36.51 W</a:t>
                        </a:r>
                        <a:endParaRPr kumimoji="0" lang="en-US" sz="11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libri"/>
                          <a:ea typeface="Calibri"/>
                          <a:cs typeface="Times New Roman"/>
                        </a:endParaRPr>
                      </a:p>
                    </p:txBody>
                  </p:sp>
                  <p:sp>
                    <p:nvSpPr>
                      <p:cNvPr id="24" name="Rectangle 23"/>
                      <p:cNvSpPr/>
                      <p:nvPr/>
                    </p:nvSpPr>
                    <p:spPr>
                      <a:xfrm>
                        <a:off x="2032884" y="4374568"/>
                        <a:ext cx="1207135" cy="655320"/>
                      </a:xfrm>
                      <a:prstGeom prst="rect">
                        <a:avLst/>
                      </a:prstGeom>
                      <a:solidFill>
                        <a:sysClr val="window" lastClr="FFFFFF"/>
                      </a:solidFill>
                      <a:ln w="25400" cap="flat" cmpd="sng" algn="ctr">
                        <a:noFill/>
                        <a:prstDash val="solid"/>
                      </a:ln>
                      <a:effectLst/>
                    </p:spPr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marL="0" marR="0" lvl="0" indent="0" algn="ctr" defTabSz="914400" eaLnBrk="1" fontAlgn="auto" latinLnBrk="0" hangingPunct="1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en-US" sz="1200" b="1" i="0" u="none" strike="noStrike" kern="0" cap="none" spc="0" normalizeH="0" baseline="0" noProof="0" dirty="0" err="1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libri"/>
                            <a:ea typeface="Calibri"/>
                            <a:cs typeface="Times New Roman"/>
                          </a:rPr>
                          <a:t>V</a:t>
                        </a:r>
                        <a:r>
                          <a:rPr kumimoji="0" lang="en-US" sz="1200" b="1" i="0" u="none" strike="noStrike" kern="0" cap="none" spc="0" normalizeH="0" baseline="-25000" noProof="0" dirty="0" err="1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libri"/>
                            <a:ea typeface="Calibri"/>
                            <a:cs typeface="Times New Roman"/>
                          </a:rPr>
                          <a:t>UCo</a:t>
                        </a:r>
                        <a:r>
                          <a:rPr kumimoji="0" lang="en-US" sz="1200" b="1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libri"/>
                            <a:ea typeface="Calibri"/>
                            <a:cs typeface="Times New Roman"/>
                          </a:rPr>
                          <a:t> = 18.69 V</a:t>
                        </a:r>
                        <a:endParaRPr kumimoji="0" lang="en-US" sz="11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libri"/>
                          <a:ea typeface="Calibri"/>
                          <a:cs typeface="Times New Roman"/>
                        </a:endParaRPr>
                      </a:p>
                      <a:p>
                        <a:pPr marL="0" marR="0" lvl="0" indent="0" algn="ctr" defTabSz="914400" eaLnBrk="1" fontAlgn="auto" latinLnBrk="0" hangingPunct="1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en-US" sz="1200" b="1" i="0" u="none" strike="noStrike" kern="0" cap="none" spc="0" normalizeH="0" baseline="0" noProof="0" dirty="0" err="1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libri"/>
                            <a:ea typeface="Calibri"/>
                            <a:cs typeface="Times New Roman"/>
                          </a:rPr>
                          <a:t>I</a:t>
                        </a:r>
                        <a:r>
                          <a:rPr kumimoji="0" lang="en-US" sz="1200" b="1" i="0" u="none" strike="noStrike" kern="0" cap="none" spc="0" normalizeH="0" baseline="-25000" noProof="0" dirty="0" err="1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libri"/>
                            <a:ea typeface="Calibri"/>
                            <a:cs typeface="Times New Roman"/>
                          </a:rPr>
                          <a:t>UCo</a:t>
                        </a:r>
                        <a:r>
                          <a:rPr kumimoji="0" lang="en-US" sz="1200" b="1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libri"/>
                            <a:ea typeface="Calibri"/>
                            <a:cs typeface="Times New Roman"/>
                          </a:rPr>
                          <a:t> = 1.22 A</a:t>
                        </a:r>
                        <a:endParaRPr kumimoji="0" lang="en-US" sz="11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libri"/>
                          <a:ea typeface="Calibri"/>
                          <a:cs typeface="Times New Roman"/>
                        </a:endParaRPr>
                      </a:p>
                      <a:p>
                        <a:pPr marL="0" marR="0" lvl="0" indent="0" algn="ctr" defTabSz="914400" eaLnBrk="1" fontAlgn="auto" latinLnBrk="0" hangingPunct="1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en-US" sz="1200" b="1" i="0" u="none" strike="noStrike" kern="0" cap="none" spc="0" normalizeH="0" baseline="0" noProof="0" dirty="0" err="1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libri"/>
                            <a:ea typeface="Calibri"/>
                            <a:cs typeface="Times New Roman"/>
                          </a:rPr>
                          <a:t>P</a:t>
                        </a:r>
                        <a:r>
                          <a:rPr kumimoji="0" lang="en-US" sz="1200" b="1" i="0" u="none" strike="noStrike" kern="0" cap="none" spc="0" normalizeH="0" baseline="-25000" noProof="0" dirty="0" err="1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libri"/>
                            <a:ea typeface="Calibri"/>
                            <a:cs typeface="Times New Roman"/>
                          </a:rPr>
                          <a:t>UCo</a:t>
                        </a:r>
                        <a:r>
                          <a:rPr kumimoji="0" lang="en-US" sz="1200" b="1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libri"/>
                            <a:ea typeface="Calibri"/>
                            <a:cs typeface="Times New Roman"/>
                          </a:rPr>
                          <a:t> = 22.83 W</a:t>
                        </a:r>
                        <a:endParaRPr kumimoji="0" lang="en-US" sz="11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libri"/>
                          <a:ea typeface="Calibri"/>
                          <a:cs typeface="Times New Roman"/>
                        </a:endParaRPr>
                      </a:p>
                    </p:txBody>
                  </p:sp>
                  <p:sp>
                    <p:nvSpPr>
                      <p:cNvPr id="25" name="Rectangle 24"/>
                      <p:cNvSpPr/>
                      <p:nvPr/>
                    </p:nvSpPr>
                    <p:spPr>
                      <a:xfrm>
                        <a:off x="2935119" y="5768515"/>
                        <a:ext cx="1475462" cy="664210"/>
                      </a:xfrm>
                      <a:prstGeom prst="rect">
                        <a:avLst/>
                      </a:prstGeom>
                      <a:solidFill>
                        <a:sysClr val="window" lastClr="FFFFFF"/>
                      </a:solidFill>
                      <a:ln w="25400" cap="flat" cmpd="sng" algn="ctr">
                        <a:noFill/>
                        <a:prstDash val="solid"/>
                      </a:ln>
                      <a:effectLst/>
                    </p:spPr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marL="0" marR="0" lvl="0" indent="0" algn="ctr" defTabSz="914400" eaLnBrk="1" fontAlgn="auto" latinLnBrk="0" hangingPunct="1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en-US" sz="1200" b="1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libri"/>
                            <a:ea typeface="Times New Roman"/>
                            <a:cs typeface="Times New Roman"/>
                          </a:rPr>
                          <a:t>D = 0.67</a:t>
                        </a:r>
                        <a:endParaRPr kumimoji="0" lang="en-US" sz="11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libri"/>
                          <a:ea typeface="Calibri"/>
                          <a:cs typeface="Times New Roman"/>
                        </a:endParaRPr>
                      </a:p>
                      <a:p>
                        <a:pPr marL="0" marR="0" lvl="0" indent="0" algn="ctr" defTabSz="914400" eaLnBrk="1" fontAlgn="auto" latinLnBrk="0" hangingPunct="1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en-US" sz="1200" b="1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libri"/>
                            <a:ea typeface="Times New Roman"/>
                            <a:cs typeface="Times New Roman"/>
                          </a:rPr>
                          <a:t>Efficiency = 62.5 %</a:t>
                        </a:r>
                        <a:endParaRPr kumimoji="0" lang="en-US" sz="11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libri"/>
                          <a:ea typeface="Calibri"/>
                          <a:cs typeface="Times New Roman"/>
                        </a:endParaRPr>
                      </a:p>
                      <a:p>
                        <a:pPr marL="0" marR="0" lvl="0" indent="0" algn="ctr" defTabSz="914400" eaLnBrk="1" fontAlgn="auto" latinLnBrk="0" hangingPunct="1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100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en-US" sz="1200" b="1" i="0" u="none" strike="noStrike" kern="0" cap="none" spc="0" normalizeH="0" baseline="0" noProof="0" dirty="0" err="1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libri"/>
                            <a:ea typeface="Calibri"/>
                            <a:cs typeface="Times New Roman"/>
                          </a:rPr>
                          <a:t>P</a:t>
                        </a:r>
                        <a:r>
                          <a:rPr kumimoji="0" lang="en-US" sz="1200" b="1" i="0" u="none" strike="noStrike" kern="0" cap="none" spc="0" normalizeH="0" baseline="-25000" noProof="0" dirty="0" err="1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libri"/>
                            <a:ea typeface="Calibri"/>
                            <a:cs typeface="Times New Roman"/>
                          </a:rPr>
                          <a:t>loss</a:t>
                        </a:r>
                        <a:r>
                          <a:rPr kumimoji="0" lang="en-US" sz="1200" b="1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libri"/>
                            <a:ea typeface="Calibri"/>
                            <a:cs typeface="Times New Roman"/>
                          </a:rPr>
                          <a:t> = 13.68 </a:t>
                        </a:r>
                        <a:r>
                          <a:rPr kumimoji="0" lang="en-US" sz="1200" b="1" i="0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libri"/>
                            <a:ea typeface="Calibri"/>
                            <a:cs typeface="Times New Roman"/>
                          </a:rPr>
                          <a:t>W</a:t>
                        </a:r>
                        <a:endParaRPr kumimoji="0" lang="en-US" sz="11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libri"/>
                          <a:ea typeface="Calibri"/>
                          <a:cs typeface="Times New Roman"/>
                        </a:endParaRPr>
                      </a:p>
                    </p:txBody>
                  </p:sp>
                  <p:grpSp>
                    <p:nvGrpSpPr>
                      <p:cNvPr id="14" name="Group 25"/>
                      <p:cNvGrpSpPr/>
                      <p:nvPr/>
                    </p:nvGrpSpPr>
                    <p:grpSpPr>
                      <a:xfrm>
                        <a:off x="-293347" y="1345138"/>
                        <a:ext cx="5325728" cy="6363764"/>
                        <a:chOff x="-310599" y="836180"/>
                        <a:chExt cx="5325728" cy="6363764"/>
                      </a:xfrm>
                    </p:grpSpPr>
                    <p:cxnSp>
                      <p:nvCxnSpPr>
                        <p:cNvPr id="29" name="Straight Connector 28"/>
                        <p:cNvCxnSpPr/>
                        <p:nvPr/>
                      </p:nvCxnSpPr>
                      <p:spPr>
                        <a:xfrm>
                          <a:off x="4011623" y="5024097"/>
                          <a:ext cx="739938" cy="384"/>
                        </a:xfrm>
                        <a:prstGeom prst="line">
                          <a:avLst/>
                        </a:prstGeom>
                        <a:noFill/>
                        <a:ln w="19050" cap="flat" cmpd="sng" algn="ctr">
                          <a:solidFill>
                            <a:sysClr val="windowText" lastClr="000000"/>
                          </a:solidFill>
                          <a:prstDash val="solid"/>
                        </a:ln>
                        <a:effectLst/>
                      </p:spPr>
                    </p:cxnSp>
                    <p:cxnSp>
                      <p:nvCxnSpPr>
                        <p:cNvPr id="30" name="Straight Connector 29"/>
                        <p:cNvCxnSpPr/>
                        <p:nvPr/>
                      </p:nvCxnSpPr>
                      <p:spPr>
                        <a:xfrm>
                          <a:off x="4012026" y="4788649"/>
                          <a:ext cx="743821" cy="0"/>
                        </a:xfrm>
                        <a:prstGeom prst="line">
                          <a:avLst/>
                        </a:prstGeom>
                        <a:noFill/>
                        <a:ln w="19050" cap="flat" cmpd="sng" algn="ctr">
                          <a:solidFill>
                            <a:sysClr val="windowText" lastClr="000000"/>
                          </a:solidFill>
                          <a:prstDash val="solid"/>
                        </a:ln>
                        <a:effectLst/>
                      </p:spPr>
                    </p:cxnSp>
                    <p:grpSp>
                      <p:nvGrpSpPr>
                        <p:cNvPr id="21" name="Group 30"/>
                        <p:cNvGrpSpPr/>
                        <p:nvPr/>
                      </p:nvGrpSpPr>
                      <p:grpSpPr>
                        <a:xfrm>
                          <a:off x="-310599" y="836180"/>
                          <a:ext cx="5325728" cy="6363764"/>
                          <a:chOff x="-107984" y="825908"/>
                          <a:chExt cx="5203320" cy="6286272"/>
                        </a:xfrm>
                      </p:grpSpPr>
                      <p:grpSp>
                        <p:nvGrpSpPr>
                          <p:cNvPr id="26" name="Group 31"/>
                          <p:cNvGrpSpPr/>
                          <p:nvPr/>
                        </p:nvGrpSpPr>
                        <p:grpSpPr>
                          <a:xfrm>
                            <a:off x="-107984" y="825908"/>
                            <a:ext cx="5203320" cy="6286272"/>
                            <a:chOff x="-107984" y="825908"/>
                            <a:chExt cx="5203320" cy="6286272"/>
                          </a:xfrm>
                        </p:grpSpPr>
                        <p:sp>
                          <p:nvSpPr>
                            <p:cNvPr id="34" name="Rectangle 33"/>
                            <p:cNvSpPr/>
                            <p:nvPr/>
                          </p:nvSpPr>
                          <p:spPr>
                            <a:xfrm>
                              <a:off x="4011934" y="1634757"/>
                              <a:ext cx="316251" cy="419266"/>
                            </a:xfrm>
                            <a:prstGeom prst="rect">
                              <a:avLst/>
                            </a:prstGeom>
                            <a:solidFill>
                              <a:sysClr val="window" lastClr="FFFFFF"/>
                            </a:solidFill>
                            <a:ln w="25400" cap="flat" cmpd="sng" algn="ctr">
                              <a:noFill/>
                              <a:prstDash val="solid"/>
                            </a:ln>
                            <a:effectLst/>
                          </p:spPr>
                          <p:txBody>
                            <a:bodyPr rot="0" spcFirstLastPara="0" vert="horz" wrap="square" lIns="91440" tIns="45720" rIns="91440" bIns="45720" numCol="1" spcCol="0" rtlCol="0" fromWordArt="0" anchor="ctr" anchorCtr="0" forceAA="0" compatLnSpc="1">
                              <a:prstTxWarp prst="textNoShape">
                                <a:avLst/>
                              </a:prstTxWarp>
                              <a:noAutofit/>
                            </a:bodyPr>
                            <a:lstStyle/>
                            <a:p>
                              <a:pPr marL="0" marR="0" lvl="0" indent="0" defTabSz="914400" eaLnBrk="1" fontAlgn="auto" latinLnBrk="0" hangingPunct="1">
                                <a:lnSpc>
                                  <a:spcPct val="115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r>
                                <a:rPr kumimoji="0" lang="en-US" sz="1800" b="1" i="0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libri"/>
                                  <a:ea typeface="Calibri"/>
                                  <a:cs typeface="Times New Roman"/>
                                </a:rPr>
                                <a:t>P</a:t>
                              </a:r>
                              <a:endParaRPr kumimoji="0" lang="en-US" sz="1100" b="0" i="0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ysClr val="windowText" lastClr="000000"/>
                                </a:solidFill>
                                <a:effectLst/>
                                <a:uLnTx/>
                                <a:uFillTx/>
                                <a:latin typeface="Calibri"/>
                                <a:ea typeface="Calibri"/>
                                <a:cs typeface="Times New Roman"/>
                              </a:endParaRPr>
                            </a:p>
                          </p:txBody>
                        </p:sp>
                        <p:sp>
                          <p:nvSpPr>
                            <p:cNvPr id="35" name="Rounded Rectangle 34"/>
                            <p:cNvSpPr/>
                            <p:nvPr/>
                          </p:nvSpPr>
                          <p:spPr>
                            <a:xfrm>
                              <a:off x="2087150" y="1201732"/>
                              <a:ext cx="967570" cy="387182"/>
                            </a:xfrm>
                            <a:prstGeom prst="roundRect">
                              <a:avLst/>
                            </a:prstGeom>
                            <a:solidFill>
                              <a:srgbClr val="EEECE1"/>
                            </a:solidFill>
                            <a:ln w="25400" cap="flat" cmpd="sng" algn="ctr">
                              <a:noFill/>
                              <a:prstDash val="solid"/>
                            </a:ln>
                            <a:effectLst>
                              <a:glow rad="139700">
                                <a:srgbClr val="C0504D">
                                  <a:satMod val="175000"/>
                                  <a:alpha val="40000"/>
                                </a:srgbClr>
                              </a:glow>
                            </a:effectLst>
                          </p:spPr>
                          <p:txBody>
                            <a:bodyPr rot="0" spcFirstLastPara="0" vert="horz" wrap="square" lIns="91440" tIns="45720" rIns="91440" bIns="45720" numCol="1" spcCol="0" rtlCol="0" fromWordArt="0" anchor="ctr" anchorCtr="0" forceAA="0" compatLnSpc="1">
                              <a:prstTxWarp prst="textNoShape">
                                <a:avLst/>
                              </a:prstTxWarp>
                              <a:noAutofit/>
                            </a:bodyPr>
                            <a:lstStyle/>
                            <a:p>
                              <a:pPr marL="0" marR="0" lvl="0" indent="0" algn="ctr" defTabSz="914400" eaLnBrk="1" fontAlgn="auto" latinLnBrk="0" hangingPunct="1">
                                <a:lnSpc>
                                  <a:spcPct val="115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100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r>
                                <a:rPr kumimoji="0" lang="en-US" sz="1200" b="1" i="0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>
                                    <a:glow rad="101600">
                                      <a:srgbClr val="C0504D">
                                        <a:satMod val="175000"/>
                                        <a:alpha val="40000"/>
                                      </a:srgbClr>
                                    </a:glow>
                                  </a:effectLst>
                                  <a:uLnTx/>
                                  <a:uFillTx/>
                                  <a:latin typeface="Calibri"/>
                                  <a:ea typeface="Calibri"/>
                                  <a:cs typeface="Times New Roman"/>
                                </a:rPr>
                                <a:t>PV Array</a:t>
                              </a:r>
                              <a:endParaRPr kumimoji="0" lang="en-US" sz="1100" b="0" i="0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ysClr val="windowText" lastClr="000000"/>
                                </a:solidFill>
                                <a:effectLst/>
                                <a:uLnTx/>
                                <a:uFillTx/>
                                <a:latin typeface="Calibri"/>
                                <a:ea typeface="Calibri"/>
                                <a:cs typeface="Times New Roman"/>
                              </a:endParaRPr>
                            </a:p>
                          </p:txBody>
                        </p:sp>
                        <p:cxnSp>
                          <p:nvCxnSpPr>
                            <p:cNvPr id="36" name="Straight Connector 35"/>
                            <p:cNvCxnSpPr/>
                            <p:nvPr/>
                          </p:nvCxnSpPr>
                          <p:spPr>
                            <a:xfrm>
                              <a:off x="3057926" y="1509322"/>
                              <a:ext cx="495147" cy="0"/>
                            </a:xfrm>
                            <a:prstGeom prst="line">
                              <a:avLst/>
                            </a:prstGeom>
                            <a:noFill/>
                            <a:ln w="19050" cap="flat" cmpd="sng" algn="ctr">
                              <a:solidFill>
                                <a:sysClr val="windowText" lastClr="000000"/>
                              </a:solidFill>
                              <a:prstDash val="solid"/>
                            </a:ln>
                            <a:effectLst/>
                          </p:spPr>
                        </p:cxnSp>
                        <p:grpSp>
                          <p:nvGrpSpPr>
                            <p:cNvPr id="31" name="Group 36"/>
                            <p:cNvGrpSpPr/>
                            <p:nvPr/>
                          </p:nvGrpSpPr>
                          <p:grpSpPr>
                            <a:xfrm>
                              <a:off x="-107984" y="825908"/>
                              <a:ext cx="5203320" cy="6286272"/>
                              <a:chOff x="-107984" y="825908"/>
                              <a:chExt cx="5203320" cy="6286272"/>
                            </a:xfrm>
                          </p:grpSpPr>
                          <p:sp>
                            <p:nvSpPr>
                              <p:cNvPr id="39" name="Rectangle 38"/>
                              <p:cNvSpPr/>
                              <p:nvPr/>
                            </p:nvSpPr>
                            <p:spPr>
                              <a:xfrm>
                                <a:off x="3474778" y="4044348"/>
                                <a:ext cx="316230" cy="419100"/>
                              </a:xfrm>
                              <a:prstGeom prst="rect">
                                <a:avLst/>
                              </a:prstGeom>
                              <a:solidFill>
                                <a:sysClr val="window" lastClr="FFFFFF"/>
                              </a:solidFill>
                              <a:ln w="25400" cap="flat" cmpd="sng" algn="ctr">
                                <a:noFill/>
                                <a:prstDash val="solid"/>
                              </a:ln>
                              <a:effectLst/>
                            </p:spPr>
                            <p:txBody>
                              <a:bodyPr rot="0" spcFirstLastPara="0" vert="horz" wrap="square" lIns="91440" tIns="45720" rIns="91440" bIns="45720" numCol="1" spcCol="0" rtlCol="0" fromWordArt="0" anchor="ctr" anchorCtr="0" forceAA="0" compatLnSpc="1">
                                <a:prstTxWarp prst="textNoShape">
                                  <a:avLst/>
                                </a:prstTxWarp>
                                <a:noAutofit/>
                              </a:bodyPr>
                              <a:lstStyle/>
                              <a:p>
                                <a:pPr marL="0" marR="0" lvl="0" indent="0" defTabSz="914400" eaLnBrk="1" fontAlgn="auto" latinLnBrk="0" hangingPunct="1">
                                  <a:lnSpc>
                                    <a:spcPct val="115000"/>
                                  </a:lnSpc>
                                  <a:spcBef>
                                    <a:spcPts val="0"/>
                                  </a:spcBef>
                                  <a:spcAft>
                                    <a:spcPts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  <a:defRPr/>
                                </a:pPr>
                                <a:r>
                                  <a:rPr kumimoji="0" lang="en-US" sz="1800" b="1" i="0" u="none" strike="noStrike" kern="0" cap="none" spc="0" normalizeH="0" baseline="0" noProof="0" dirty="0">
                                    <a:ln>
                                      <a:noFill/>
                                    </a:ln>
                                    <a:solidFill>
                                      <a:sysClr val="windowText" lastClr="000000"/>
                                    </a:solidFill>
                                    <a:effectLst/>
                                    <a:uLnTx/>
                                    <a:uFillTx/>
                                    <a:latin typeface="Calibri"/>
                                    <a:ea typeface="Calibri"/>
                                    <a:cs typeface="Times New Roman"/>
                                  </a:rPr>
                                  <a:t>P</a:t>
                                </a:r>
                                <a:endParaRPr kumimoji="0" lang="en-US" sz="1100" b="0" i="0" u="none" strike="noStrike" kern="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libri"/>
                                  <a:ea typeface="Calibri"/>
                                  <a:cs typeface="Times New Roman"/>
                                </a:endParaRPr>
                              </a:p>
                            </p:txBody>
                          </p:sp>
                          <p:cxnSp>
                            <p:nvCxnSpPr>
                              <p:cNvPr id="40" name="Straight Connector 39"/>
                              <p:cNvCxnSpPr/>
                              <p:nvPr/>
                            </p:nvCxnSpPr>
                            <p:spPr>
                              <a:xfrm>
                                <a:off x="1131066" y="4963199"/>
                                <a:ext cx="2018212" cy="9"/>
                              </a:xfrm>
                              <a:prstGeom prst="line">
                                <a:avLst/>
                              </a:prstGeom>
                              <a:noFill/>
                              <a:ln w="19050" cap="flat" cmpd="sng" algn="ctr">
                                <a:solidFill>
                                  <a:sysClr val="windowText" lastClr="000000"/>
                                </a:solidFill>
                                <a:prstDash val="solid"/>
                              </a:ln>
                              <a:effectLst/>
                            </p:spPr>
                          </p:cxnSp>
                          <p:cxnSp>
                            <p:nvCxnSpPr>
                              <p:cNvPr id="41" name="Straight Connector 40"/>
                              <p:cNvCxnSpPr/>
                              <p:nvPr/>
                            </p:nvCxnSpPr>
                            <p:spPr>
                              <a:xfrm flipV="1">
                                <a:off x="2364373" y="4722045"/>
                                <a:ext cx="830851" cy="1"/>
                              </a:xfrm>
                              <a:prstGeom prst="line">
                                <a:avLst/>
                              </a:prstGeom>
                              <a:noFill/>
                              <a:ln w="19050" cap="flat" cmpd="sng" algn="ctr">
                                <a:solidFill>
                                  <a:sysClr val="windowText" lastClr="000000"/>
                                </a:solidFill>
                                <a:prstDash val="solid"/>
                              </a:ln>
                              <a:effectLst/>
                            </p:spPr>
                          </p:cxnSp>
                          <p:sp>
                            <p:nvSpPr>
                              <p:cNvPr id="42" name="Rectangle 41"/>
                              <p:cNvSpPr/>
                              <p:nvPr/>
                            </p:nvSpPr>
                            <p:spPr>
                              <a:xfrm rot="16200000">
                                <a:off x="1825598" y="3842441"/>
                                <a:ext cx="6286272" cy="253205"/>
                              </a:xfrm>
                              <a:prstGeom prst="rect">
                                <a:avLst/>
                              </a:prstGeom>
                              <a:solidFill>
                                <a:srgbClr val="EEECE1"/>
                              </a:solidFill>
                              <a:ln w="12700" cap="flat" cmpd="sng" algn="ctr">
                                <a:solidFill>
                                  <a:sysClr val="windowText" lastClr="000000"/>
                                </a:solidFill>
                                <a:prstDash val="solid"/>
                              </a:ln>
                              <a:effectLst/>
                            </p:spPr>
                            <p:txBody>
                              <a:bodyPr rot="0" spcFirstLastPara="0" vert="horz" wrap="square" lIns="91440" tIns="45720" rIns="91440" bIns="45720" numCol="1" spcCol="0" rtlCol="0" fromWordArt="0" anchor="ctr" anchorCtr="0" forceAA="0" compatLnSpc="1">
                                <a:prstTxWarp prst="textNoShape">
                                  <a:avLst/>
                                </a:prstTxWarp>
                                <a:noAutofit/>
                              </a:bodyPr>
                              <a:lstStyle/>
                              <a:p>
                                <a:pPr marL="0" marR="0" lvl="0" indent="0" algn="ctr" defTabSz="914400" eaLnBrk="1" fontAlgn="auto" latinLnBrk="0" hangingPunct="1">
                                  <a:lnSpc>
                                    <a:spcPct val="115000"/>
                                  </a:lnSpc>
                                  <a:spcBef>
                                    <a:spcPts val="0"/>
                                  </a:spcBef>
                                  <a:spcAft>
                                    <a:spcPts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  <a:defRPr/>
                                </a:pPr>
                                <a:r>
                                  <a:rPr kumimoji="0" lang="en-US" sz="1200" b="1" i="0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ysClr val="windowText" lastClr="000000"/>
                                    </a:solidFill>
                                    <a:effectLst/>
                                    <a:uLnTx/>
                                    <a:uFillTx/>
                                    <a:latin typeface="Calibri"/>
                                    <a:ea typeface="Calibri"/>
                                    <a:cs typeface="Times New Roman"/>
                                  </a:rPr>
                                  <a:t>DC Bus</a:t>
                                </a:r>
                                <a:endParaRPr kumimoji="0" lang="en-US" sz="1100" b="0" i="0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libri"/>
                                  <a:ea typeface="Calibri"/>
                                  <a:cs typeface="Times New Roman"/>
                                </a:endParaRPr>
                              </a:p>
                            </p:txBody>
                          </p:sp>
                          <p:sp>
                            <p:nvSpPr>
                              <p:cNvPr id="43" name="Rounded Rectangle 42"/>
                              <p:cNvSpPr/>
                              <p:nvPr/>
                            </p:nvSpPr>
                            <p:spPr>
                              <a:xfrm>
                                <a:off x="3120751" y="4578862"/>
                                <a:ext cx="1014095" cy="553720"/>
                              </a:xfrm>
                              <a:prstGeom prst="roundRect">
                                <a:avLst/>
                              </a:prstGeom>
                              <a:solidFill>
                                <a:srgbClr val="FFFF00"/>
                              </a:solidFill>
                              <a:ln w="12700" cap="flat" cmpd="sng" algn="ctr">
                                <a:solidFill>
                                  <a:sysClr val="windowText" lastClr="000000"/>
                                </a:solidFill>
                                <a:prstDash val="solid"/>
                              </a:ln>
                              <a:effectLst/>
                            </p:spPr>
                            <p:txBody>
                              <a:bodyPr rot="0" spcFirstLastPara="0" vert="horz" wrap="square" lIns="91440" tIns="45720" rIns="91440" bIns="45720" numCol="1" spcCol="0" rtlCol="0" fromWordArt="0" anchor="ctr" anchorCtr="0" forceAA="0" compatLnSpc="1">
                                <a:prstTxWarp prst="textNoShape">
                                  <a:avLst/>
                                </a:prstTxWarp>
                                <a:noAutofit/>
                              </a:bodyPr>
                              <a:lstStyle/>
                              <a:p>
                                <a:pPr marL="0" marR="0" lvl="0" indent="0" algn="ctr" defTabSz="914400" eaLnBrk="1" fontAlgn="auto" latinLnBrk="0" hangingPunct="1">
                                  <a:lnSpc>
                                    <a:spcPct val="115000"/>
                                  </a:lnSpc>
                                  <a:spcBef>
                                    <a:spcPts val="0"/>
                                  </a:spcBef>
                                  <a:spcAft>
                                    <a:spcPts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  <a:defRPr/>
                                </a:pPr>
                                <a:r>
                                  <a:rPr kumimoji="0" lang="en-US" sz="1200" b="1" i="0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ysClr val="windowText" lastClr="000000"/>
                                    </a:solidFill>
                                    <a:effectLst/>
                                    <a:uLnTx/>
                                    <a:uFillTx/>
                                    <a:latin typeface="Calibri"/>
                                    <a:ea typeface="Calibri"/>
                                    <a:cs typeface="Times New Roman"/>
                                  </a:rPr>
                                  <a:t>DC/DC</a:t>
                                </a:r>
                                <a:endParaRPr kumimoji="0" lang="en-US" sz="1100" b="0" i="0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libri"/>
                                  <a:ea typeface="Calibri"/>
                                  <a:cs typeface="Times New Roman"/>
                                </a:endParaRPr>
                              </a:p>
                              <a:p>
                                <a:pPr marL="0" marR="0" lvl="0" indent="0" algn="ctr" defTabSz="914400" eaLnBrk="1" fontAlgn="auto" latinLnBrk="0" hangingPunct="1">
                                  <a:lnSpc>
                                    <a:spcPct val="115000"/>
                                  </a:lnSpc>
                                  <a:spcBef>
                                    <a:spcPts val="0"/>
                                  </a:spcBef>
                                  <a:spcAft>
                                    <a:spcPts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  <a:defRPr/>
                                </a:pPr>
                                <a:r>
                                  <a:rPr kumimoji="0" lang="en-US" sz="1200" b="1" i="0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ysClr val="windowText" lastClr="000000"/>
                                    </a:solidFill>
                                    <a:effectLst/>
                                    <a:uLnTx/>
                                    <a:uFillTx/>
                                    <a:latin typeface="Calibri"/>
                                    <a:ea typeface="Calibri"/>
                                    <a:cs typeface="Times New Roman"/>
                                  </a:rPr>
                                  <a:t>Converter</a:t>
                                </a:r>
                                <a:endParaRPr kumimoji="0" lang="en-US" sz="1100" b="0" i="0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libri"/>
                                  <a:ea typeface="Calibri"/>
                                  <a:cs typeface="Times New Roman"/>
                                </a:endParaRPr>
                              </a:p>
                            </p:txBody>
                          </p:sp>
                          <p:sp>
                            <p:nvSpPr>
                              <p:cNvPr id="44" name="Rounded Rectangle 43"/>
                              <p:cNvSpPr/>
                              <p:nvPr/>
                            </p:nvSpPr>
                            <p:spPr>
                              <a:xfrm>
                                <a:off x="2624524" y="2034190"/>
                                <a:ext cx="732790" cy="420370"/>
                              </a:xfrm>
                              <a:prstGeom prst="roundRect">
                                <a:avLst/>
                              </a:prstGeom>
                              <a:solidFill>
                                <a:srgbClr val="4BACC6">
                                  <a:lumMod val="20000"/>
                                  <a:lumOff val="80000"/>
                                </a:srgbClr>
                              </a:solidFill>
                              <a:ln w="25400" cap="flat" cmpd="sng" algn="ctr">
                                <a:solidFill>
                                  <a:sysClr val="windowText" lastClr="000000"/>
                                </a:solidFill>
                                <a:prstDash val="solid"/>
                              </a:ln>
                              <a:effectLst/>
                            </p:spPr>
                            <p:txBody>
                              <a:bodyPr rot="0" spcFirstLastPara="0" vert="horz" wrap="square" lIns="91440" tIns="45720" rIns="91440" bIns="45720" numCol="1" spcCol="0" rtlCol="0" fromWordArt="0" anchor="ctr" anchorCtr="0" forceAA="0" compatLnSpc="1">
                                <a:prstTxWarp prst="textNoShape">
                                  <a:avLst/>
                                </a:prstTxWarp>
                                <a:noAutofit/>
                              </a:bodyPr>
                              <a:lstStyle/>
                              <a:p>
                                <a:pPr marL="0" marR="0" lvl="0" indent="0" algn="ctr" defTabSz="914400" eaLnBrk="1" fontAlgn="auto" latinLnBrk="0" hangingPunct="1">
                                  <a:lnSpc>
                                    <a:spcPct val="115000"/>
                                  </a:lnSpc>
                                  <a:spcBef>
                                    <a:spcPts val="0"/>
                                  </a:spcBef>
                                  <a:spcAft>
                                    <a:spcPts val="100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  <a:defRPr/>
                                </a:pPr>
                                <a:r>
                                  <a:rPr kumimoji="0" lang="en-US" sz="1200" b="1" i="0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ysClr val="windowText" lastClr="000000"/>
                                    </a:solidFill>
                                    <a:effectLst/>
                                    <a:uLnTx/>
                                    <a:uFillTx/>
                                    <a:latin typeface="Calibri"/>
                                    <a:ea typeface="Calibri"/>
                                    <a:cs typeface="Times New Roman"/>
                                  </a:rPr>
                                  <a:t>Battery</a:t>
                                </a:r>
                                <a:endParaRPr kumimoji="0" lang="en-US" sz="1100" b="0" i="0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libri"/>
                                  <a:ea typeface="Calibri"/>
                                  <a:cs typeface="Times New Roman"/>
                                </a:endParaRPr>
                              </a:p>
                            </p:txBody>
                          </p:sp>
                          <p:sp>
                            <p:nvSpPr>
                              <p:cNvPr id="45" name="Rounded Rectangle 44"/>
                              <p:cNvSpPr/>
                              <p:nvPr/>
                            </p:nvSpPr>
                            <p:spPr>
                              <a:xfrm>
                                <a:off x="-107984" y="4624617"/>
                                <a:ext cx="1239161" cy="400050"/>
                              </a:xfrm>
                              <a:prstGeom prst="roundRect">
                                <a:avLst/>
                              </a:prstGeom>
                              <a:solidFill>
                                <a:srgbClr val="4BACC6">
                                  <a:lumMod val="20000"/>
                                  <a:lumOff val="80000"/>
                                </a:srgbClr>
                              </a:solidFill>
                              <a:ln w="25400" cap="flat" cmpd="sng" algn="ctr">
                                <a:solidFill>
                                  <a:sysClr val="windowText" lastClr="000000"/>
                                </a:solidFill>
                                <a:prstDash val="solid"/>
                              </a:ln>
                              <a:effectLst/>
                            </p:spPr>
                            <p:txBody>
                              <a:bodyPr rot="0" spcFirstLastPara="0" vert="horz" wrap="square" lIns="91440" tIns="45720" rIns="91440" bIns="45720" numCol="1" spcCol="0" rtlCol="0" fromWordArt="0" anchor="ctr" anchorCtr="0" forceAA="0" compatLnSpc="1">
                                <a:prstTxWarp prst="textNoShape">
                                  <a:avLst/>
                                </a:prstTxWarp>
                                <a:noAutofit/>
                              </a:bodyPr>
                              <a:lstStyle/>
                              <a:p>
                                <a:pPr marL="0" marR="0" lvl="0" indent="0" algn="ctr" defTabSz="914400" eaLnBrk="1" fontAlgn="auto" latinLnBrk="0" hangingPunct="1">
                                  <a:lnSpc>
                                    <a:spcPct val="115000"/>
                                  </a:lnSpc>
                                  <a:spcBef>
                                    <a:spcPts val="0"/>
                                  </a:spcBef>
                                  <a:spcAft>
                                    <a:spcPts val="100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  <a:defRPr/>
                                </a:pPr>
                                <a:r>
                                  <a:rPr kumimoji="0" lang="en-US" sz="1200" b="1" i="0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ysClr val="windowText" lastClr="000000"/>
                                    </a:solidFill>
                                    <a:effectLst/>
                                    <a:uLnTx/>
                                    <a:uFillTx/>
                                    <a:latin typeface="Calibri"/>
                                    <a:ea typeface="Calibri"/>
                                    <a:cs typeface="Times New Roman"/>
                                  </a:rPr>
                                  <a:t>Ultra-capacitors</a:t>
                                </a:r>
                                <a:endParaRPr kumimoji="0" lang="en-US" sz="1100" b="0" i="0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libri"/>
                                  <a:ea typeface="Calibri"/>
                                  <a:cs typeface="Times New Roman"/>
                                </a:endParaRPr>
                              </a:p>
                            </p:txBody>
                          </p:sp>
                          <p:cxnSp>
                            <p:nvCxnSpPr>
                              <p:cNvPr id="46" name="Straight Connector 45"/>
                              <p:cNvCxnSpPr/>
                              <p:nvPr/>
                            </p:nvCxnSpPr>
                            <p:spPr>
                              <a:xfrm>
                                <a:off x="3365843" y="2128785"/>
                                <a:ext cx="1481744" cy="0"/>
                              </a:xfrm>
                              <a:prstGeom prst="line">
                                <a:avLst/>
                              </a:prstGeom>
                              <a:noFill/>
                              <a:ln w="19050" cap="flat" cmpd="sng" algn="ctr">
                                <a:solidFill>
                                  <a:sysClr val="windowText" lastClr="000000"/>
                                </a:solidFill>
                                <a:prstDash val="solid"/>
                              </a:ln>
                              <a:effectLst/>
                            </p:spPr>
                          </p:cxnSp>
                          <p:cxnSp>
                            <p:nvCxnSpPr>
                              <p:cNvPr id="47" name="Straight Connector 46"/>
                              <p:cNvCxnSpPr/>
                              <p:nvPr/>
                            </p:nvCxnSpPr>
                            <p:spPr>
                              <a:xfrm>
                                <a:off x="3352765" y="2376506"/>
                                <a:ext cx="1485063" cy="0"/>
                              </a:xfrm>
                              <a:prstGeom prst="line">
                                <a:avLst/>
                              </a:prstGeom>
                              <a:noFill/>
                              <a:ln w="19050" cap="flat" cmpd="sng" algn="ctr">
                                <a:solidFill>
                                  <a:sysClr val="windowText" lastClr="000000"/>
                                </a:solidFill>
                                <a:prstDash val="solid"/>
                              </a:ln>
                              <a:effectLst/>
                            </p:spPr>
                          </p:cxnSp>
                          <p:sp>
                            <p:nvSpPr>
                              <p:cNvPr id="48" name="Right Arrow 47"/>
                              <p:cNvSpPr/>
                              <p:nvPr/>
                            </p:nvSpPr>
                            <p:spPr>
                              <a:xfrm flipH="1">
                                <a:off x="3242089" y="4350897"/>
                                <a:ext cx="697865" cy="227965"/>
                              </a:xfrm>
                              <a:prstGeom prst="rightArrow">
                                <a:avLst/>
                              </a:prstGeom>
                              <a:gradFill rotWithShape="1">
                                <a:gsLst>
                                  <a:gs pos="0">
                                    <a:srgbClr val="C0504D">
                                      <a:shade val="51000"/>
                                      <a:satMod val="130000"/>
                                    </a:srgbClr>
                                  </a:gs>
                                  <a:gs pos="80000">
                                    <a:srgbClr val="C0504D">
                                      <a:shade val="93000"/>
                                      <a:satMod val="130000"/>
                                    </a:srgbClr>
                                  </a:gs>
                                  <a:gs pos="100000">
                                    <a:srgbClr val="C0504D">
                                      <a:shade val="94000"/>
                                      <a:satMod val="135000"/>
                                    </a:srgbClr>
                                  </a:gs>
                                </a:gsLst>
                                <a:lin ang="16200000" scaled="0"/>
                              </a:gradFill>
                              <a:ln>
                                <a:noFill/>
                              </a:ln>
                              <a:effectLst>
                                <a:outerShdw blurRad="40000" dist="23000" dir="5400000" rotWithShape="0">
                                  <a:srgbClr val="000000">
                                    <a:alpha val="35000"/>
                                  </a:srgbClr>
                                </a:outerShdw>
                              </a:effectLst>
                              <a:scene3d>
                                <a:camera prst="orthographicFront">
                                  <a:rot lat="0" lon="0" rev="0"/>
                                </a:camera>
                                <a:lightRig rig="threePt" dir="t">
                                  <a:rot lat="0" lon="0" rev="1200000"/>
                                </a:lightRig>
                              </a:scene3d>
                              <a:sp3d>
                                <a:bevelT w="63500" h="25400"/>
                              </a:sp3d>
                            </p:spPr>
                            <p:txBody>
                              <a:bodyPr rot="0" spcFirstLastPara="0" vert="horz" wrap="square" lIns="91440" tIns="45720" rIns="91440" bIns="45720" numCol="1" spcCol="0" rtlCol="0" fromWordArt="0" anchor="ctr" anchorCtr="0" forceAA="0" compatLnSpc="1">
                                <a:prstTxWarp prst="textNoShape">
                                  <a:avLst/>
                                </a:prstTxWarp>
                                <a:noAutofit/>
                              </a:bodyPr>
                              <a:lstStyle/>
                              <a:p>
                                <a:pPr marL="0" marR="0" lvl="0" indent="0" defTabSz="914400" eaLnBrk="1" fontAlgn="auto" latinLnBrk="0" hangingPunct="1">
                                  <a:lnSpc>
                                    <a:spcPct val="100000"/>
                                  </a:lnSpc>
                                  <a:spcBef>
                                    <a:spcPts val="0"/>
                                  </a:spcBef>
                                  <a:spcAft>
                                    <a:spcPts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  <a:defRPr/>
                                </a:pPr>
                                <a:endParaRPr kumimoji="0" lang="en-US" sz="1800" b="0" i="0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</a:endParaRPr>
                              </a:p>
                            </p:txBody>
                          </p:sp>
                        </p:grpSp>
                        <p:sp>
                          <p:nvSpPr>
                            <p:cNvPr id="38" name="Rounded Rectangle 37"/>
                            <p:cNvSpPr/>
                            <p:nvPr/>
                          </p:nvSpPr>
                          <p:spPr>
                            <a:xfrm>
                              <a:off x="3534429" y="1077227"/>
                              <a:ext cx="942340" cy="557530"/>
                            </a:xfrm>
                            <a:prstGeom prst="roundRect">
                              <a:avLst/>
                            </a:prstGeom>
                            <a:solidFill>
                              <a:srgbClr val="EEECE1"/>
                            </a:solidFill>
                            <a:ln w="12700" cap="flat" cmpd="sng" algn="ctr">
                              <a:noFill/>
                              <a:prstDash val="solid"/>
                            </a:ln>
                            <a:effectLst>
                              <a:glow rad="139700">
                                <a:srgbClr val="C0504D">
                                  <a:satMod val="175000"/>
                                  <a:alpha val="40000"/>
                                </a:srgbClr>
                              </a:glow>
                            </a:effectLst>
                          </p:spPr>
                          <p:txBody>
                            <a:bodyPr rot="0" spcFirstLastPara="0" vert="horz" wrap="square" lIns="91440" tIns="45720" rIns="91440" bIns="45720" numCol="1" spcCol="0" rtlCol="0" fromWordArt="0" anchor="ctr" anchorCtr="0" forceAA="0" compatLnSpc="1">
                              <a:prstTxWarp prst="textNoShape">
                                <a:avLst/>
                              </a:prstTxWarp>
                              <a:noAutofit/>
                            </a:bodyPr>
                            <a:lstStyle/>
                            <a:p>
                              <a:pPr marL="0" marR="0" lvl="0" indent="0" algn="ctr" defTabSz="914400" eaLnBrk="1" fontAlgn="auto" latinLnBrk="0" hangingPunct="1">
                                <a:lnSpc>
                                  <a:spcPct val="115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r>
                                <a:rPr kumimoji="0" lang="en-US" sz="1200" b="1" i="0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>
                                    <a:glow rad="101600">
                                      <a:srgbClr val="C0504D">
                                        <a:satMod val="175000"/>
                                        <a:alpha val="40000"/>
                                      </a:srgbClr>
                                    </a:glow>
                                  </a:effectLst>
                                  <a:uLnTx/>
                                  <a:uFillTx/>
                                  <a:latin typeface="Calibri"/>
                                  <a:ea typeface="Calibri"/>
                                  <a:cs typeface="Times New Roman"/>
                                </a:rPr>
                                <a:t>DC/DC</a:t>
                              </a:r>
                              <a:endParaRPr kumimoji="0" lang="en-US" sz="1100" b="0" i="0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ysClr val="windowText" lastClr="000000"/>
                                </a:solidFill>
                                <a:effectLst/>
                                <a:uLnTx/>
                                <a:uFillTx/>
                                <a:latin typeface="Calibri"/>
                                <a:ea typeface="Calibri"/>
                                <a:cs typeface="Times New Roman"/>
                              </a:endParaRPr>
                            </a:p>
                            <a:p>
                              <a:pPr marL="0" marR="0" lvl="0" indent="0" algn="ctr" defTabSz="914400" eaLnBrk="1" fontAlgn="auto" latinLnBrk="0" hangingPunct="1">
                                <a:lnSpc>
                                  <a:spcPct val="115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r>
                                <a:rPr kumimoji="0" lang="en-US" sz="1200" b="1" i="0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>
                                    <a:glow rad="101600">
                                      <a:srgbClr val="C0504D">
                                        <a:satMod val="175000"/>
                                        <a:alpha val="40000"/>
                                      </a:srgbClr>
                                    </a:glow>
                                  </a:effectLst>
                                  <a:uLnTx/>
                                  <a:uFillTx/>
                                  <a:latin typeface="Calibri"/>
                                  <a:ea typeface="Calibri"/>
                                  <a:cs typeface="Times New Roman"/>
                                </a:rPr>
                                <a:t>Converter</a:t>
                              </a:r>
                              <a:endParaRPr kumimoji="0" lang="en-US" sz="1100" b="0" i="0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ysClr val="windowText" lastClr="000000"/>
                                </a:solidFill>
                                <a:effectLst/>
                                <a:uLnTx/>
                                <a:uFillTx/>
                                <a:latin typeface="Calibri"/>
                                <a:ea typeface="Calibri"/>
                                <a:cs typeface="Times New Roman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33" name="Right Arrow 32"/>
                          <p:cNvSpPr/>
                          <p:nvPr/>
                        </p:nvSpPr>
                        <p:spPr>
                          <a:xfrm>
                            <a:off x="3806826" y="1882001"/>
                            <a:ext cx="698500" cy="227965"/>
                          </a:xfrm>
                          <a:prstGeom prst="rightArrow">
                            <a:avLst/>
                          </a:prstGeom>
                          <a:gradFill rotWithShape="1">
                            <a:gsLst>
                              <a:gs pos="0">
                                <a:srgbClr val="C0504D">
                                  <a:shade val="51000"/>
                                  <a:satMod val="130000"/>
                                </a:srgbClr>
                              </a:gs>
                              <a:gs pos="80000">
                                <a:srgbClr val="C0504D">
                                  <a:shade val="93000"/>
                                  <a:satMod val="130000"/>
                                </a:srgbClr>
                              </a:gs>
                              <a:gs pos="100000">
                                <a:srgbClr val="C0504D">
                                  <a:shade val="94000"/>
                                  <a:satMod val="135000"/>
                                </a:srgbClr>
                              </a:gs>
                            </a:gsLst>
                            <a:lin ang="16200000" scaled="0"/>
                          </a:gradFill>
                          <a:ln>
                            <a:noFill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  <a:scene3d>
                            <a:camera prst="orthographicFront">
                              <a:rot lat="0" lon="0" rev="0"/>
                            </a:camera>
                            <a:lightRig rig="threePt" dir="t">
                              <a:rot lat="0" lon="0" rev="1200000"/>
                            </a:lightRig>
                          </a:scene3d>
                          <a:sp3d>
                            <a:bevelT w="63500" h="25400"/>
                          </a:sp3d>
                        </p:spPr>
                        <p:txBody>
                          <a:bodyPr rot="0" spcFirstLastPara="0" vert="horz" wrap="square" lIns="91440" tIns="45720" rIns="91440" bIns="45720" numCol="1" spcCol="0" rtlCol="0" fromWordArt="0" anchor="ctr" anchorCtr="0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pPr marL="0" marR="0" lvl="0" indent="0" defTabSz="91440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</a:endParaRPr>
                          </a:p>
                        </p:txBody>
                      </p:sp>
                    </p:grpSp>
                  </p:grpSp>
                  <p:sp>
                    <p:nvSpPr>
                      <p:cNvPr id="27" name="Rectangle 26"/>
                      <p:cNvSpPr/>
                      <p:nvPr/>
                    </p:nvSpPr>
                    <p:spPr>
                      <a:xfrm>
                        <a:off x="301924" y="3562710"/>
                        <a:ext cx="1552575" cy="285750"/>
                      </a:xfrm>
                      <a:prstGeom prst="rect">
                        <a:avLst/>
                      </a:prstGeom>
                      <a:solidFill>
                        <a:sysClr val="window" lastClr="FFFFFF"/>
                      </a:solidFill>
                      <a:ln w="25400" cap="flat" cmpd="sng" algn="ctr">
                        <a:noFill/>
                        <a:prstDash val="solid"/>
                      </a:ln>
                      <a:effectLst/>
                    </p:spPr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marL="0" marR="0" lvl="0" indent="0" algn="ctr" defTabSz="914400" eaLnBrk="1" fontAlgn="auto" latinLnBrk="0" hangingPunct="1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en-US" sz="1200" b="1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libri"/>
                            <a:ea typeface="Times New Roman"/>
                            <a:cs typeface="Times New Roman"/>
                          </a:rPr>
                          <a:t>Total P</a:t>
                        </a:r>
                        <a:r>
                          <a:rPr kumimoji="0" lang="en-US" sz="1200" b="1" i="0" u="none" strike="noStrike" kern="0" cap="none" spc="0" normalizeH="0" baseline="-2500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libri"/>
                            <a:ea typeface="Times New Roman"/>
                            <a:cs typeface="Times New Roman"/>
                          </a:rPr>
                          <a:t>loss</a:t>
                        </a:r>
                        <a:r>
                          <a:rPr kumimoji="0" lang="en-US" sz="1200" b="1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libri"/>
                            <a:ea typeface="Times New Roman"/>
                            <a:cs typeface="Times New Roman"/>
                          </a:rPr>
                          <a:t> = 11.12 W</a:t>
                        </a:r>
                        <a:endParaRPr kumimoji="0" lang="en-US" sz="11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libri"/>
                          <a:ea typeface="Calibri"/>
                          <a:cs typeface="Times New Roman"/>
                        </a:endParaRPr>
                      </a:p>
                    </p:txBody>
                  </p:sp>
                  <p:sp>
                    <p:nvSpPr>
                      <p:cNvPr id="28" name="Rounded Rectangle 27"/>
                      <p:cNvSpPr/>
                      <p:nvPr/>
                    </p:nvSpPr>
                    <p:spPr>
                      <a:xfrm>
                        <a:off x="1587554" y="5143313"/>
                        <a:ext cx="697999" cy="289550"/>
                      </a:xfrm>
                      <a:prstGeom prst="roundRect">
                        <a:avLst/>
                      </a:prstGeom>
                      <a:solidFill>
                        <a:srgbClr val="8064A2">
                          <a:lumMod val="40000"/>
                          <a:lumOff val="60000"/>
                        </a:srgbClr>
                      </a:solidFill>
                      <a:ln w="12700" cap="flat" cmpd="sng" algn="ctr">
                        <a:solidFill>
                          <a:sysClr val="windowText" lastClr="000000"/>
                        </a:solidFill>
                        <a:prstDash val="solid"/>
                      </a:ln>
                      <a:effectLst/>
                    </p:spPr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marL="0" marR="0" lvl="0" indent="0" algn="ctr" defTabSz="914400" eaLnBrk="1" fontAlgn="auto" latinLnBrk="0" hangingPunct="1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100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en-US" sz="1200" b="1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libri"/>
                            <a:ea typeface="Calibri"/>
                            <a:cs typeface="Times New Roman"/>
                          </a:rPr>
                          <a:t>R = 3 Ω</a:t>
                        </a:r>
                        <a:endParaRPr kumimoji="0" lang="en-US" sz="11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libri"/>
                          <a:ea typeface="Calibri"/>
                          <a:cs typeface="Times New Roman"/>
                        </a:endParaRPr>
                      </a:p>
                    </p:txBody>
                  </p:sp>
                </p:grpSp>
              </p:grpSp>
              <p:pic>
                <p:nvPicPr>
                  <p:cNvPr id="15" name="Picture 14"/>
                  <p:cNvPicPr>
                    <a:picLocks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=""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240039" y="1952472"/>
                    <a:ext cx="2651872" cy="1609428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16" name="Picture 15"/>
                  <p:cNvPicPr>
                    <a:picLocks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=""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887768" y="4390998"/>
                    <a:ext cx="2651872" cy="1609428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17" name="Picture 16"/>
                  <p:cNvPicPr>
                    <a:picLocks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=""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551404" y="3935895"/>
                    <a:ext cx="2651872" cy="1609428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sp>
                <p:nvSpPr>
                  <p:cNvPr id="18" name="Down Arrow 17"/>
                  <p:cNvSpPr/>
                  <p:nvPr/>
                </p:nvSpPr>
                <p:spPr>
                  <a:xfrm flipV="1">
                    <a:off x="1701579" y="3538330"/>
                    <a:ext cx="103505" cy="384810"/>
                  </a:xfrm>
                  <a:prstGeom prst="downArrow">
                    <a:avLst/>
                  </a:prstGeom>
                  <a:gradFill rotWithShape="1">
                    <a:gsLst>
                      <a:gs pos="0">
                        <a:srgbClr val="4F81BD">
                          <a:tint val="50000"/>
                          <a:satMod val="300000"/>
                        </a:srgbClr>
                      </a:gs>
                      <a:gs pos="35000">
                        <a:srgbClr val="4F81BD">
                          <a:tint val="37000"/>
                          <a:satMod val="300000"/>
                        </a:srgbClr>
                      </a:gs>
                      <a:gs pos="100000">
                        <a:srgbClr val="4F81BD">
                          <a:tint val="15000"/>
                          <a:satMod val="350000"/>
                        </a:srgbClr>
                      </a:gs>
                    </a:gsLst>
                    <a:lin ang="16200000" scaled="1"/>
                  </a:gradFill>
                  <a:ln w="9525" cap="flat" cmpd="sng" algn="ctr">
                    <a:solidFill>
                      <a:srgbClr val="4F81BD">
                        <a:shade val="95000"/>
                        <a:satMod val="105000"/>
                      </a:srgbClr>
                    </a:solidFill>
                    <a:prstDash val="solid"/>
                  </a:ln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9" name="Down Arrow 18"/>
                  <p:cNvSpPr/>
                  <p:nvPr/>
                </p:nvSpPr>
                <p:spPr>
                  <a:xfrm>
                    <a:off x="3053301" y="3951798"/>
                    <a:ext cx="103505" cy="430530"/>
                  </a:xfrm>
                  <a:prstGeom prst="downArrow">
                    <a:avLst/>
                  </a:prstGeom>
                  <a:gradFill rotWithShape="1">
                    <a:gsLst>
                      <a:gs pos="0">
                        <a:srgbClr val="4F81BD">
                          <a:tint val="50000"/>
                          <a:satMod val="300000"/>
                        </a:srgbClr>
                      </a:gs>
                      <a:gs pos="35000">
                        <a:srgbClr val="4F81BD">
                          <a:tint val="37000"/>
                          <a:satMod val="300000"/>
                        </a:srgbClr>
                      </a:gs>
                      <a:gs pos="100000">
                        <a:srgbClr val="4F81BD">
                          <a:tint val="15000"/>
                          <a:satMod val="350000"/>
                        </a:srgbClr>
                      </a:gs>
                    </a:gsLst>
                    <a:lin ang="16200000" scaled="1"/>
                  </a:gradFill>
                  <a:ln w="9525" cap="flat" cmpd="sng" algn="ctr">
                    <a:solidFill>
                      <a:srgbClr val="4F81BD">
                        <a:shade val="95000"/>
                        <a:satMod val="105000"/>
                      </a:srgbClr>
                    </a:solidFill>
                    <a:prstDash val="solid"/>
                  </a:ln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</p:grpSp>
        </p:grpSp>
      </p:grpSp>
    </p:spTree>
    <p:extLst>
      <p:ext uri="{BB962C8B-B14F-4D97-AF65-F5344CB8AC3E}">
        <p14:creationId xmlns="" xmlns:p14="http://schemas.microsoft.com/office/powerpoint/2010/main" val="3786149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>
          <a:xfrm>
            <a:off x="107504" y="6520259"/>
            <a:ext cx="2133600" cy="365125"/>
          </a:xfrm>
        </p:spPr>
        <p:txBody>
          <a:bodyPr/>
          <a:lstStyle/>
          <a:p>
            <a:pPr algn="l"/>
            <a:fld id="{27F968D8-75AD-403F-AA43-F2EEEB5E7234}" type="datetime1">
              <a:rPr lang="en-US" sz="1400" smtClean="0">
                <a:solidFill>
                  <a:prstClr val="black"/>
                </a:solidFill>
              </a:rPr>
              <a:pPr algn="l"/>
              <a:t>6/19/2016</a:t>
            </a:fld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986464" y="6520259"/>
            <a:ext cx="762000" cy="365125"/>
          </a:xfrm>
        </p:spPr>
        <p:txBody>
          <a:bodyPr/>
          <a:lstStyle/>
          <a:p>
            <a:pPr algn="r"/>
            <a:fld id="{B6F15528-21DE-4FAA-801E-634DDDAF4B2B}" type="slidenum">
              <a:rPr lang="en-US" sz="1400" smtClean="0">
                <a:solidFill>
                  <a:prstClr val="black"/>
                </a:solidFill>
              </a:rPr>
              <a:pPr algn="r"/>
              <a:t>31</a:t>
            </a:fld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52400" y="0"/>
            <a:ext cx="8839200" cy="65532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indent="0" algn="just">
              <a:spcBef>
                <a:spcPts val="600"/>
              </a:spcBef>
              <a:buFont typeface="Wingdings" pitchFamily="2" charset="2"/>
              <a:buChar char="v"/>
              <a:defRPr/>
            </a:pPr>
            <a:r>
              <a:rPr lang="en-GB" sz="3600" b="1" u="sng" dirty="0" smtClean="0">
                <a:solidFill>
                  <a:srgbClr val="C00000"/>
                </a:solidFill>
              </a:rPr>
              <a:t>Design Limitations: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/>
              <a:ea typeface="Calibri"/>
              <a:cs typeface="+mn-cs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609600" y="914400"/>
            <a:ext cx="7315200" cy="1923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360000">
              <a:spcBef>
                <a:spcPts val="600"/>
              </a:spcBef>
              <a:buFont typeface="Courier New" pitchFamily="49" charset="0"/>
              <a:buChar char="o"/>
            </a:pPr>
            <a:r>
              <a:rPr lang="en-US" sz="2600" dirty="0">
                <a:solidFill>
                  <a:prstClr val="black"/>
                </a:solidFill>
              </a:rPr>
              <a:t>Silicon devices instead of Silicon Carbide </a:t>
            </a:r>
            <a:r>
              <a:rPr lang="en-US" sz="2600" dirty="0" smtClean="0">
                <a:solidFill>
                  <a:prstClr val="black"/>
                </a:solidFill>
              </a:rPr>
              <a:t>devices</a:t>
            </a:r>
            <a:endParaRPr lang="en-US" sz="2600" dirty="0" smtClean="0"/>
          </a:p>
          <a:p>
            <a:pPr lvl="0" indent="-360000">
              <a:spcBef>
                <a:spcPts val="600"/>
              </a:spcBef>
              <a:buFont typeface="Courier New" pitchFamily="49" charset="0"/>
              <a:buChar char="o"/>
            </a:pPr>
            <a:r>
              <a:rPr lang="en-US" sz="2600" dirty="0" smtClean="0"/>
              <a:t>Low efficiency</a:t>
            </a:r>
          </a:p>
          <a:p>
            <a:pPr lvl="0" indent="-360000">
              <a:spcBef>
                <a:spcPts val="600"/>
              </a:spcBef>
              <a:buFont typeface="Courier New" pitchFamily="49" charset="0"/>
              <a:buChar char="o"/>
            </a:pPr>
            <a:r>
              <a:rPr lang="en-GB" sz="2600" dirty="0" smtClean="0"/>
              <a:t>Ultra-capacitors </a:t>
            </a:r>
            <a:r>
              <a:rPr lang="en-GB" sz="2600" dirty="0" smtClean="0"/>
              <a:t>closed loop operation</a:t>
            </a:r>
          </a:p>
          <a:p>
            <a:pPr lvl="0" indent="-360000">
              <a:spcBef>
                <a:spcPts val="600"/>
              </a:spcBef>
              <a:buFont typeface="Courier New" pitchFamily="49" charset="0"/>
              <a:buChar char="o"/>
            </a:pPr>
            <a:r>
              <a:rPr lang="en-GB" sz="2600" dirty="0" smtClean="0"/>
              <a:t>Low voltage DC bus</a:t>
            </a:r>
            <a:endParaRPr lang="en-US" sz="2600" dirty="0" smtClean="0"/>
          </a:p>
        </p:txBody>
      </p:sp>
    </p:spTree>
    <p:extLst>
      <p:ext uri="{BB962C8B-B14F-4D97-AF65-F5344CB8AC3E}">
        <p14:creationId xmlns="" xmlns:p14="http://schemas.microsoft.com/office/powerpoint/2010/main" val="546970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>
          <a:xfrm>
            <a:off x="35496" y="-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4400" b="1" i="0" u="sng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Times New Roman" pitchFamily="18" charset="0"/>
              </a:rPr>
              <a:t>Outline:</a:t>
            </a:r>
            <a:endParaRPr kumimoji="0" lang="en-US" sz="4400" b="1" i="0" u="sng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Times New Roman" pitchFamily="18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81000" y="885528"/>
            <a:ext cx="8686800" cy="5896272"/>
          </a:xfrm>
          <a:prstGeom prst="rect">
            <a:avLst/>
          </a:prstGeom>
        </p:spPr>
        <p:txBody>
          <a:bodyPr vert="horz">
            <a:normAutofit fontScale="70000" lnSpcReduction="20000"/>
          </a:bodyPr>
          <a:lstStyle/>
          <a:p>
            <a:pPr marL="274320" lvl="0" indent="-216000" rtl="0">
              <a:lnSpc>
                <a:spcPct val="120000"/>
              </a:lnSpc>
              <a:spcBef>
                <a:spcPct val="20000"/>
              </a:spcBef>
              <a:buSzPct val="95000"/>
              <a:buFont typeface="Wingdings 2"/>
              <a:buChar char=""/>
              <a:defRPr/>
            </a:pPr>
            <a:r>
              <a:rPr lang="en-US" sz="5400" b="1" dirty="0" smtClean="0">
                <a:solidFill>
                  <a:schemeClr val="bg1">
                    <a:lumMod val="85000"/>
                  </a:schemeClr>
                </a:solidFill>
                <a:cs typeface="Times New Roman" pitchFamily="18" charset="0"/>
              </a:rPr>
              <a:t>Background &amp; Problem Definition</a:t>
            </a:r>
          </a:p>
          <a:p>
            <a:pPr marL="274320" indent="-216000">
              <a:lnSpc>
                <a:spcPct val="120000"/>
              </a:lnSpc>
              <a:spcBef>
                <a:spcPct val="20000"/>
              </a:spcBef>
              <a:buSzPct val="95000"/>
              <a:buFont typeface="Wingdings 2"/>
              <a:buChar char=""/>
              <a:defRPr/>
            </a:pPr>
            <a:r>
              <a:rPr lang="en-US" sz="5400" b="1" dirty="0" smtClean="0">
                <a:solidFill>
                  <a:schemeClr val="bg1">
                    <a:lumMod val="85000"/>
                  </a:schemeClr>
                </a:solidFill>
                <a:cs typeface="Times New Roman" pitchFamily="18" charset="0"/>
              </a:rPr>
              <a:t>Objectives</a:t>
            </a:r>
          </a:p>
          <a:p>
            <a:pPr marL="274320" marR="0" lvl="0" indent="-216000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SzPct val="95000"/>
              <a:buFont typeface="Wingdings 2"/>
              <a:buChar char=""/>
              <a:tabLst/>
              <a:defRPr/>
            </a:pPr>
            <a:r>
              <a:rPr lang="en-US" sz="5400" b="1" dirty="0" smtClean="0">
                <a:solidFill>
                  <a:schemeClr val="bg1">
                    <a:lumMod val="85000"/>
                  </a:schemeClr>
                </a:solidFill>
                <a:cs typeface="Times New Roman" pitchFamily="18" charset="0"/>
              </a:rPr>
              <a:t>Main Electrical Components of Solar Car</a:t>
            </a:r>
          </a:p>
          <a:p>
            <a:pPr marL="274320" marR="0" lvl="0" indent="-216000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SzPct val="95000"/>
              <a:buFont typeface="Wingdings 2"/>
              <a:buChar char=""/>
              <a:tabLst/>
              <a:defRPr/>
            </a:pPr>
            <a:r>
              <a:rPr lang="en-US" sz="5400" b="1" dirty="0" smtClean="0">
                <a:solidFill>
                  <a:schemeClr val="bg1">
                    <a:lumMod val="85000"/>
                  </a:schemeClr>
                </a:solidFill>
                <a:cs typeface="Times New Roman" pitchFamily="18" charset="0"/>
              </a:rPr>
              <a:t>Practical Results</a:t>
            </a:r>
          </a:p>
          <a:p>
            <a:pPr marL="274320" marR="0" lvl="0" indent="-216000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SzPct val="95000"/>
              <a:buFont typeface="Wingdings 2"/>
              <a:buChar char=""/>
              <a:tabLst/>
              <a:defRPr/>
            </a:pPr>
            <a:r>
              <a:rPr lang="en-US" sz="5400" b="1" dirty="0" smtClean="0">
                <a:cs typeface="Times New Roman" pitchFamily="18" charset="0"/>
              </a:rPr>
              <a:t>Conclusion</a:t>
            </a:r>
          </a:p>
          <a:p>
            <a:pPr marL="274320" indent="-216000">
              <a:lnSpc>
                <a:spcPct val="120000"/>
              </a:lnSpc>
              <a:spcBef>
                <a:spcPct val="20000"/>
              </a:spcBef>
              <a:buSzPct val="95000"/>
              <a:buFont typeface="Wingdings 2"/>
              <a:buChar char=""/>
              <a:defRPr/>
            </a:pPr>
            <a:r>
              <a:rPr lang="en-US" sz="5400" b="1" dirty="0" smtClean="0">
                <a:solidFill>
                  <a:schemeClr val="bg1">
                    <a:lumMod val="85000"/>
                  </a:schemeClr>
                </a:solidFill>
                <a:cs typeface="Times New Roman" pitchFamily="18" charset="0"/>
              </a:rPr>
              <a:t>Future Work</a:t>
            </a:r>
          </a:p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4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itchFamily="18" charset="0"/>
              </a:rPr>
              <a:t>	</a:t>
            </a:r>
            <a:endParaRPr kumimoji="0" lang="en-GB" sz="44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Times New Roman" pitchFamily="18" charset="0"/>
            </a:endParaRPr>
          </a:p>
          <a:p>
            <a:pPr marL="274320" marR="0" lvl="0" indent="-274320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en-GB" sz="44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Times New Roman" pitchFamily="18" charset="0"/>
            </a:endParaRPr>
          </a:p>
          <a:p>
            <a:pPr marL="274320" marR="0" lvl="0" indent="-274320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en-US" sz="4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Times New Roman" pitchFamily="18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34144" y="6520259"/>
            <a:ext cx="2133600" cy="365125"/>
          </a:xfrm>
        </p:spPr>
        <p:txBody>
          <a:bodyPr/>
          <a:lstStyle/>
          <a:p>
            <a:pPr algn="l"/>
            <a:fld id="{CE97D84F-F61F-4EC7-9483-8EE3DA59691D}" type="datetime1">
              <a:rPr lang="en-US" sz="1400" smtClean="0">
                <a:solidFill>
                  <a:schemeClr val="tx1"/>
                </a:solidFill>
              </a:rPr>
              <a:pPr algn="l"/>
              <a:t>6/19/2016</a:t>
            </a:fld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986464" y="6520259"/>
            <a:ext cx="762000" cy="365125"/>
          </a:xfrm>
        </p:spPr>
        <p:txBody>
          <a:bodyPr/>
          <a:lstStyle/>
          <a:p>
            <a:pPr algn="r"/>
            <a:fld id="{B6F15528-21DE-4FAA-801E-634DDDAF4B2B}" type="slidenum">
              <a:rPr lang="en-US" sz="1400" smtClean="0">
                <a:solidFill>
                  <a:schemeClr val="tx1"/>
                </a:solidFill>
              </a:rPr>
              <a:pPr algn="r"/>
              <a:t>32</a:t>
            </a:fld>
            <a:endParaRPr lang="en-US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381000"/>
            <a:ext cx="8839200" cy="6172200"/>
          </a:xfrm>
        </p:spPr>
        <p:txBody>
          <a:bodyPr>
            <a:normAutofit/>
          </a:bodyPr>
          <a:lstStyle/>
          <a:p>
            <a:pPr marL="0" indent="0" algn="just" rtl="0">
              <a:spcBef>
                <a:spcPts val="600"/>
              </a:spcBef>
              <a:buFont typeface="Wingdings" pitchFamily="2" charset="2"/>
              <a:buChar char="Ø"/>
            </a:pPr>
            <a:r>
              <a:rPr lang="en-GB" sz="4000" b="1" u="sng" dirty="0" smtClean="0">
                <a:solidFill>
                  <a:srgbClr val="C00000"/>
                </a:solidFill>
              </a:rPr>
              <a:t>Conclusion:</a:t>
            </a:r>
          </a:p>
          <a:p>
            <a:pPr marL="360000" indent="-273600" algn="just" rtl="0">
              <a:spcBef>
                <a:spcPts val="600"/>
              </a:spcBef>
            </a:pPr>
            <a:r>
              <a:rPr lang="en-GB" sz="2200" dirty="0" smtClean="0"/>
              <a:t>Three different sources are used to transfer power according to the load requirements which are </a:t>
            </a:r>
            <a:r>
              <a:rPr lang="en-GB" sz="2200" b="1" dirty="0" smtClean="0"/>
              <a:t>PV modules</a:t>
            </a:r>
            <a:r>
              <a:rPr lang="en-GB" sz="2200" dirty="0" smtClean="0"/>
              <a:t>, </a:t>
            </a:r>
            <a:r>
              <a:rPr lang="en-GB" sz="2200" b="1" dirty="0" smtClean="0"/>
              <a:t>battery</a:t>
            </a:r>
            <a:r>
              <a:rPr lang="en-GB" sz="2200" dirty="0" smtClean="0"/>
              <a:t>, and </a:t>
            </a:r>
            <a:r>
              <a:rPr lang="en-GB" sz="2200" b="1" dirty="0" smtClean="0"/>
              <a:t>ultra-capacitors</a:t>
            </a:r>
            <a:r>
              <a:rPr lang="en-GB" sz="2200" dirty="0" smtClean="0"/>
              <a:t>. </a:t>
            </a:r>
          </a:p>
          <a:p>
            <a:pPr marL="360000" indent="-273600" algn="just" rtl="0">
              <a:spcBef>
                <a:spcPts val="600"/>
              </a:spcBef>
            </a:pPr>
            <a:endParaRPr lang="en-GB" sz="2200" dirty="0" smtClean="0"/>
          </a:p>
          <a:p>
            <a:pPr marL="360000" indent="-273600" algn="just" rtl="0">
              <a:spcBef>
                <a:spcPts val="600"/>
              </a:spcBef>
            </a:pPr>
            <a:r>
              <a:rPr lang="en-GB" sz="2200" dirty="0" smtClean="0"/>
              <a:t>Fixed perturbation size results in a trade-off between fast response and steady state oscillations.</a:t>
            </a:r>
          </a:p>
          <a:p>
            <a:pPr marL="360000" indent="-273600" algn="just" rtl="0">
              <a:spcBef>
                <a:spcPts val="600"/>
              </a:spcBef>
            </a:pPr>
            <a:endParaRPr lang="en-GB" sz="2200" dirty="0" smtClean="0"/>
          </a:p>
          <a:p>
            <a:pPr marL="360000" lvl="0" indent="-273600" algn="just" rtl="0">
              <a:spcBef>
                <a:spcPts val="600"/>
              </a:spcBef>
            </a:pPr>
            <a:r>
              <a:rPr lang="en-US" sz="2200" dirty="0" smtClean="0"/>
              <a:t>Low efficiency is due to the fact that: </a:t>
            </a:r>
          </a:p>
          <a:p>
            <a:pPr marL="648000" lvl="0" indent="-273600" algn="just" rtl="0">
              <a:spcBef>
                <a:spcPts val="600"/>
              </a:spcBef>
            </a:pPr>
            <a:r>
              <a:rPr lang="en-US" sz="2200" dirty="0" smtClean="0"/>
              <a:t>The converters are designed for high power ratings. </a:t>
            </a:r>
          </a:p>
          <a:p>
            <a:pPr marL="648000" lvl="0" indent="-273600" algn="just" rtl="0">
              <a:spcBef>
                <a:spcPts val="600"/>
              </a:spcBef>
            </a:pPr>
            <a:r>
              <a:rPr lang="en-US" sz="2200" dirty="0" smtClean="0"/>
              <a:t>The IGBT’s losses.</a:t>
            </a:r>
          </a:p>
          <a:p>
            <a:pPr marL="648000" lvl="0" indent="-273600" algn="just" rtl="0">
              <a:spcBef>
                <a:spcPts val="600"/>
              </a:spcBef>
            </a:pPr>
            <a:r>
              <a:rPr lang="en-US" sz="2200" dirty="0" smtClean="0"/>
              <a:t>Parasitic elements.</a:t>
            </a:r>
          </a:p>
          <a:p>
            <a:pPr marL="648000" lvl="0" indent="-273600" algn="just" rtl="0">
              <a:spcBef>
                <a:spcPts val="600"/>
              </a:spcBef>
            </a:pPr>
            <a:r>
              <a:rPr lang="en-US" sz="2200" dirty="0" smtClean="0"/>
              <a:t>Low voltage DC bus.</a:t>
            </a:r>
          </a:p>
          <a:p>
            <a:pPr marL="648000" lvl="0" indent="-273600" algn="just" rtl="0">
              <a:spcBef>
                <a:spcPts val="600"/>
              </a:spcBef>
            </a:pPr>
            <a:endParaRPr lang="en-US" sz="2200" dirty="0" smtClean="0"/>
          </a:p>
          <a:p>
            <a:pPr marL="360000" indent="-273600" algn="just" rtl="0">
              <a:spcBef>
                <a:spcPts val="600"/>
              </a:spcBef>
            </a:pPr>
            <a:endParaRPr lang="en-GB" sz="2200" dirty="0" smtClean="0"/>
          </a:p>
          <a:p>
            <a:pPr marL="360000" indent="-273600" algn="just" rtl="0">
              <a:spcBef>
                <a:spcPts val="600"/>
              </a:spcBef>
            </a:pPr>
            <a:endParaRPr lang="en-US" sz="2400" dirty="0" smtClean="0"/>
          </a:p>
          <a:p>
            <a:pPr marL="360000" indent="-273600" algn="just" rtl="0">
              <a:spcBef>
                <a:spcPts val="600"/>
              </a:spcBef>
            </a:pPr>
            <a:endParaRPr lang="en-GB" sz="2200" dirty="0" smtClean="0"/>
          </a:p>
          <a:p>
            <a:pPr marL="0" indent="0" algn="just" rtl="0">
              <a:buNone/>
            </a:pPr>
            <a:endParaRPr lang="en-GB" sz="2000" dirty="0" smtClean="0">
              <a:latin typeface="Times New Roman"/>
              <a:ea typeface="Calibri"/>
            </a:endParaRPr>
          </a:p>
          <a:p>
            <a:pPr marL="0" indent="0" algn="just" rtl="0">
              <a:buNone/>
            </a:pPr>
            <a:endParaRPr lang="en-US" sz="2000" dirty="0" smtClean="0">
              <a:latin typeface="Times New Roman"/>
              <a:ea typeface="Calibri"/>
            </a:endParaRPr>
          </a:p>
        </p:txBody>
      </p:sp>
      <p:sp>
        <p:nvSpPr>
          <p:cNvPr id="4" name="Date Placeholder 7"/>
          <p:cNvSpPr>
            <a:spLocks noGrp="1"/>
          </p:cNvSpPr>
          <p:nvPr>
            <p:ph type="dt" sz="half" idx="10"/>
          </p:nvPr>
        </p:nvSpPr>
        <p:spPr>
          <a:xfrm>
            <a:off x="107504" y="6520259"/>
            <a:ext cx="2133600" cy="365125"/>
          </a:xfrm>
        </p:spPr>
        <p:txBody>
          <a:bodyPr/>
          <a:lstStyle/>
          <a:p>
            <a:pPr algn="l"/>
            <a:fld id="{27F968D8-75AD-403F-AA43-F2EEEB5E7234}" type="datetime1">
              <a:rPr lang="en-US" sz="1400" smtClean="0">
                <a:solidFill>
                  <a:prstClr val="black"/>
                </a:solidFill>
              </a:rPr>
              <a:pPr algn="l"/>
              <a:t>6/19/2016</a:t>
            </a:fld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986464" y="6520259"/>
            <a:ext cx="762000" cy="365125"/>
          </a:xfrm>
        </p:spPr>
        <p:txBody>
          <a:bodyPr/>
          <a:lstStyle/>
          <a:p>
            <a:pPr algn="r"/>
            <a:fld id="{B6F15528-21DE-4FAA-801E-634DDDAF4B2B}" type="slidenum">
              <a:rPr lang="en-US" sz="1400" smtClean="0">
                <a:solidFill>
                  <a:prstClr val="black"/>
                </a:solidFill>
              </a:rPr>
              <a:pPr algn="r"/>
              <a:t>33</a:t>
            </a:fld>
            <a:endParaRPr lang="en-US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79203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>
          <a:xfrm>
            <a:off x="35496" y="-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4400" b="1" i="0" u="sng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Times New Roman" pitchFamily="18" charset="0"/>
              </a:rPr>
              <a:t>Outline:</a:t>
            </a:r>
            <a:endParaRPr kumimoji="0" lang="en-US" sz="4400" b="1" i="0" u="sng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Times New Roman" pitchFamily="18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81000" y="885528"/>
            <a:ext cx="8686800" cy="5896272"/>
          </a:xfrm>
          <a:prstGeom prst="rect">
            <a:avLst/>
          </a:prstGeom>
        </p:spPr>
        <p:txBody>
          <a:bodyPr vert="horz">
            <a:normAutofit fontScale="70000" lnSpcReduction="20000"/>
          </a:bodyPr>
          <a:lstStyle/>
          <a:p>
            <a:pPr marL="274320" lvl="0" indent="-216000" rtl="0">
              <a:lnSpc>
                <a:spcPct val="120000"/>
              </a:lnSpc>
              <a:spcBef>
                <a:spcPct val="20000"/>
              </a:spcBef>
              <a:buSzPct val="95000"/>
              <a:buFont typeface="Wingdings 2"/>
              <a:buChar char=""/>
              <a:defRPr/>
            </a:pPr>
            <a:r>
              <a:rPr lang="en-US" sz="5400" b="1" dirty="0" smtClean="0">
                <a:solidFill>
                  <a:schemeClr val="bg1">
                    <a:lumMod val="85000"/>
                  </a:schemeClr>
                </a:solidFill>
                <a:cs typeface="Times New Roman" pitchFamily="18" charset="0"/>
              </a:rPr>
              <a:t>Background &amp; Problem Definition</a:t>
            </a:r>
          </a:p>
          <a:p>
            <a:pPr marL="274320" indent="-216000">
              <a:lnSpc>
                <a:spcPct val="120000"/>
              </a:lnSpc>
              <a:spcBef>
                <a:spcPct val="20000"/>
              </a:spcBef>
              <a:buSzPct val="95000"/>
              <a:buFont typeface="Wingdings 2"/>
              <a:buChar char=""/>
              <a:defRPr/>
            </a:pPr>
            <a:r>
              <a:rPr lang="en-US" sz="5400" b="1" dirty="0" smtClean="0">
                <a:solidFill>
                  <a:schemeClr val="bg1">
                    <a:lumMod val="85000"/>
                  </a:schemeClr>
                </a:solidFill>
                <a:cs typeface="Times New Roman" pitchFamily="18" charset="0"/>
              </a:rPr>
              <a:t>Objectives</a:t>
            </a:r>
          </a:p>
          <a:p>
            <a:pPr marL="274320" marR="0" lvl="0" indent="-216000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SzPct val="95000"/>
              <a:buFont typeface="Wingdings 2"/>
              <a:buChar char=""/>
              <a:tabLst/>
              <a:defRPr/>
            </a:pPr>
            <a:r>
              <a:rPr lang="en-US" sz="5400" b="1" dirty="0" smtClean="0">
                <a:solidFill>
                  <a:schemeClr val="bg1">
                    <a:lumMod val="85000"/>
                  </a:schemeClr>
                </a:solidFill>
                <a:cs typeface="Times New Roman" pitchFamily="18" charset="0"/>
              </a:rPr>
              <a:t>Main Electrical Components of Solar Car</a:t>
            </a:r>
          </a:p>
          <a:p>
            <a:pPr marL="274320" marR="0" lvl="0" indent="-216000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SzPct val="95000"/>
              <a:buFont typeface="Wingdings 2"/>
              <a:buChar char=""/>
              <a:tabLst/>
              <a:defRPr/>
            </a:pPr>
            <a:r>
              <a:rPr lang="en-US" sz="5400" b="1" dirty="0" smtClean="0">
                <a:solidFill>
                  <a:schemeClr val="bg1">
                    <a:lumMod val="85000"/>
                  </a:schemeClr>
                </a:solidFill>
                <a:cs typeface="Times New Roman" pitchFamily="18" charset="0"/>
              </a:rPr>
              <a:t>Practical Results</a:t>
            </a:r>
          </a:p>
          <a:p>
            <a:pPr marL="274320" indent="-216000">
              <a:lnSpc>
                <a:spcPct val="120000"/>
              </a:lnSpc>
              <a:spcBef>
                <a:spcPct val="20000"/>
              </a:spcBef>
              <a:buSzPct val="95000"/>
              <a:buFont typeface="Wingdings 2"/>
              <a:buChar char=""/>
              <a:defRPr/>
            </a:pPr>
            <a:r>
              <a:rPr lang="en-US" sz="5400" b="1" dirty="0" smtClean="0">
                <a:solidFill>
                  <a:schemeClr val="bg1">
                    <a:lumMod val="85000"/>
                  </a:schemeClr>
                </a:solidFill>
                <a:cs typeface="Times New Roman" pitchFamily="18" charset="0"/>
              </a:rPr>
              <a:t>Conclusion</a:t>
            </a:r>
          </a:p>
          <a:p>
            <a:pPr marL="274320" indent="-216000">
              <a:lnSpc>
                <a:spcPct val="120000"/>
              </a:lnSpc>
              <a:spcBef>
                <a:spcPct val="20000"/>
              </a:spcBef>
              <a:buSzPct val="95000"/>
              <a:buFont typeface="Wingdings 2"/>
              <a:buChar char=""/>
              <a:defRPr/>
            </a:pPr>
            <a:r>
              <a:rPr lang="en-US" sz="5400" b="1" dirty="0" smtClean="0">
                <a:cs typeface="Times New Roman" pitchFamily="18" charset="0"/>
              </a:rPr>
              <a:t>Future Work</a:t>
            </a:r>
          </a:p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4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itchFamily="18" charset="0"/>
              </a:rPr>
              <a:t>	</a:t>
            </a:r>
            <a:endParaRPr kumimoji="0" lang="en-GB" sz="44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Times New Roman" pitchFamily="18" charset="0"/>
            </a:endParaRPr>
          </a:p>
          <a:p>
            <a:pPr marL="274320" marR="0" lvl="0" indent="-274320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en-GB" sz="44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Times New Roman" pitchFamily="18" charset="0"/>
            </a:endParaRPr>
          </a:p>
          <a:p>
            <a:pPr marL="274320" marR="0" lvl="0" indent="-274320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en-US" sz="4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Times New Roman" pitchFamily="18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34144" y="6520259"/>
            <a:ext cx="2133600" cy="365125"/>
          </a:xfrm>
        </p:spPr>
        <p:txBody>
          <a:bodyPr/>
          <a:lstStyle/>
          <a:p>
            <a:pPr algn="l"/>
            <a:fld id="{CE97D84F-F61F-4EC7-9483-8EE3DA59691D}" type="datetime1">
              <a:rPr lang="en-US" sz="1400" smtClean="0">
                <a:solidFill>
                  <a:schemeClr val="tx1"/>
                </a:solidFill>
              </a:rPr>
              <a:pPr algn="l"/>
              <a:t>6/19/2016</a:t>
            </a:fld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986464" y="6520259"/>
            <a:ext cx="762000" cy="365125"/>
          </a:xfrm>
        </p:spPr>
        <p:txBody>
          <a:bodyPr/>
          <a:lstStyle/>
          <a:p>
            <a:pPr algn="r"/>
            <a:fld id="{B6F15528-21DE-4FAA-801E-634DDDAF4B2B}" type="slidenum">
              <a:rPr lang="en-US" sz="1400" smtClean="0">
                <a:solidFill>
                  <a:schemeClr val="tx1"/>
                </a:solidFill>
              </a:rPr>
              <a:pPr algn="r"/>
              <a:t>34</a:t>
            </a:fld>
            <a:endParaRPr lang="en-US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381000"/>
            <a:ext cx="8839200" cy="6172200"/>
          </a:xfrm>
        </p:spPr>
        <p:txBody>
          <a:bodyPr>
            <a:normAutofit/>
          </a:bodyPr>
          <a:lstStyle/>
          <a:p>
            <a:pPr marL="0" indent="0" algn="just" rtl="0">
              <a:spcBef>
                <a:spcPts val="600"/>
              </a:spcBef>
              <a:buFont typeface="Wingdings" pitchFamily="2" charset="2"/>
              <a:buChar char="Ø"/>
            </a:pPr>
            <a:r>
              <a:rPr lang="en-GB" sz="4000" b="1" u="sng" dirty="0" smtClean="0">
                <a:solidFill>
                  <a:srgbClr val="C00000"/>
                </a:solidFill>
              </a:rPr>
              <a:t>Future Work:</a:t>
            </a:r>
          </a:p>
          <a:p>
            <a:pPr marL="360000" indent="-273600" algn="just" rtl="0">
              <a:spcBef>
                <a:spcPts val="600"/>
              </a:spcBef>
            </a:pPr>
            <a:r>
              <a:rPr lang="en-GB" sz="2800" dirty="0" smtClean="0"/>
              <a:t>Closed loop operation scheme.</a:t>
            </a:r>
          </a:p>
          <a:p>
            <a:pPr marL="360000" indent="-273600" algn="just" rtl="0">
              <a:spcBef>
                <a:spcPts val="600"/>
              </a:spcBef>
            </a:pPr>
            <a:endParaRPr lang="en-GB" sz="2200" dirty="0" smtClean="0"/>
          </a:p>
          <a:p>
            <a:pPr marL="360000" lvl="0" indent="-273600" algn="just" rtl="0">
              <a:spcBef>
                <a:spcPts val="600"/>
              </a:spcBef>
            </a:pPr>
            <a:r>
              <a:rPr lang="en-US" sz="2800" dirty="0" smtClean="0"/>
              <a:t>Multiport Power Electronic Interface.</a:t>
            </a:r>
          </a:p>
          <a:p>
            <a:pPr marL="360000" lvl="0" indent="-273600" algn="just" rtl="0">
              <a:spcBef>
                <a:spcPts val="600"/>
              </a:spcBef>
              <a:buNone/>
            </a:pPr>
            <a:endParaRPr lang="en-US" sz="2200" dirty="0" smtClean="0"/>
          </a:p>
          <a:p>
            <a:pPr marL="360000" indent="-273600" algn="just" rtl="0">
              <a:spcBef>
                <a:spcPts val="600"/>
              </a:spcBef>
            </a:pPr>
            <a:endParaRPr lang="en-GB" sz="2200" dirty="0" smtClean="0"/>
          </a:p>
          <a:p>
            <a:pPr marL="360000" indent="-273600" algn="just" rtl="0">
              <a:spcBef>
                <a:spcPts val="600"/>
              </a:spcBef>
            </a:pPr>
            <a:endParaRPr lang="en-US" sz="2400" dirty="0" smtClean="0"/>
          </a:p>
          <a:p>
            <a:pPr marL="360000" indent="-273600" algn="just" rtl="0">
              <a:spcBef>
                <a:spcPts val="600"/>
              </a:spcBef>
            </a:pPr>
            <a:endParaRPr lang="en-GB" sz="2200" dirty="0" smtClean="0"/>
          </a:p>
          <a:p>
            <a:pPr marL="0" indent="0" algn="just" rtl="0">
              <a:buNone/>
            </a:pPr>
            <a:endParaRPr lang="en-GB" sz="2000" dirty="0" smtClean="0">
              <a:latin typeface="Times New Roman"/>
              <a:ea typeface="Calibri"/>
            </a:endParaRPr>
          </a:p>
          <a:p>
            <a:pPr marL="0" indent="0" algn="just" rtl="0">
              <a:buNone/>
            </a:pPr>
            <a:endParaRPr lang="en-US" sz="2000" dirty="0" smtClean="0">
              <a:latin typeface="Times New Roman"/>
              <a:ea typeface="Calibri"/>
            </a:endParaRPr>
          </a:p>
        </p:txBody>
      </p:sp>
      <p:sp>
        <p:nvSpPr>
          <p:cNvPr id="4" name="Date Placeholder 7"/>
          <p:cNvSpPr>
            <a:spLocks noGrp="1"/>
          </p:cNvSpPr>
          <p:nvPr>
            <p:ph type="dt" sz="half" idx="10"/>
          </p:nvPr>
        </p:nvSpPr>
        <p:spPr>
          <a:xfrm>
            <a:off x="107504" y="6520259"/>
            <a:ext cx="2133600" cy="365125"/>
          </a:xfrm>
        </p:spPr>
        <p:txBody>
          <a:bodyPr/>
          <a:lstStyle/>
          <a:p>
            <a:pPr algn="l"/>
            <a:fld id="{27F968D8-75AD-403F-AA43-F2EEEB5E7234}" type="datetime1">
              <a:rPr lang="en-US" sz="1400" smtClean="0">
                <a:solidFill>
                  <a:prstClr val="black"/>
                </a:solidFill>
              </a:rPr>
              <a:pPr algn="l"/>
              <a:t>6/19/2016</a:t>
            </a:fld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986464" y="6520259"/>
            <a:ext cx="762000" cy="365125"/>
          </a:xfrm>
        </p:spPr>
        <p:txBody>
          <a:bodyPr/>
          <a:lstStyle/>
          <a:p>
            <a:pPr algn="r"/>
            <a:fld id="{B6F15528-21DE-4FAA-801E-634DDDAF4B2B}" type="slidenum">
              <a:rPr lang="en-US" sz="1400" smtClean="0">
                <a:solidFill>
                  <a:prstClr val="black"/>
                </a:solidFill>
              </a:rPr>
              <a:pPr algn="r"/>
              <a:t>35</a:t>
            </a:fld>
            <a:endParaRPr lang="en-US" sz="1400" dirty="0">
              <a:solidFill>
                <a:prstClr val="black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85800" y="2971800"/>
            <a:ext cx="7467600" cy="1952625"/>
            <a:chOff x="-781050" y="-180975"/>
            <a:chExt cx="7467600" cy="1952625"/>
          </a:xfrm>
        </p:grpSpPr>
        <p:sp>
          <p:nvSpPr>
            <p:cNvPr id="8" name="Rounded Rectangle 7"/>
            <p:cNvSpPr/>
            <p:nvPr/>
          </p:nvSpPr>
          <p:spPr>
            <a:xfrm>
              <a:off x="2219325" y="-180975"/>
              <a:ext cx="1943100" cy="1952625"/>
            </a:xfrm>
            <a:prstGeom prst="roundRect">
              <a:avLst/>
            </a:prstGeom>
            <a:gradFill rotWithShape="1">
              <a:gsLst>
                <a:gs pos="0">
                  <a:srgbClr val="4F81BD">
                    <a:tint val="50000"/>
                    <a:satMod val="300000"/>
                  </a:srgbClr>
                </a:gs>
                <a:gs pos="35000">
                  <a:srgbClr val="4F81BD">
                    <a:tint val="37000"/>
                    <a:satMod val="300000"/>
                  </a:srgbClr>
                </a:gs>
                <a:gs pos="100000">
                  <a:srgbClr val="4F81B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Calibri"/>
                  <a:cs typeface="Times New Roman"/>
                </a:rPr>
                <a:t>Multiport 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endParaRPr>
            </a:p>
            <a:p>
              <a:pPr marL="0" marR="0" lvl="0" indent="0" algn="ctr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Calibri"/>
                  <a:cs typeface="Times New Roman"/>
                </a:rPr>
                <a:t>DC/DC Converter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endParaRPr>
            </a:p>
          </p:txBody>
        </p:sp>
        <p:cxnSp>
          <p:nvCxnSpPr>
            <p:cNvPr id="9" name="Straight Arrow Connector 8"/>
            <p:cNvCxnSpPr/>
            <p:nvPr/>
          </p:nvCxnSpPr>
          <p:spPr>
            <a:xfrm>
              <a:off x="1609725" y="323850"/>
              <a:ext cx="609600" cy="0"/>
            </a:xfrm>
            <a:prstGeom prst="straightConnector1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tailEnd type="arrow"/>
            </a:ln>
            <a:effectLst/>
          </p:spPr>
        </p:cxnSp>
        <p:sp>
          <p:nvSpPr>
            <p:cNvPr id="10" name="Rounded Rectangle 9"/>
            <p:cNvSpPr/>
            <p:nvPr/>
          </p:nvSpPr>
          <p:spPr>
            <a:xfrm>
              <a:off x="133350" y="123825"/>
              <a:ext cx="1476375" cy="323850"/>
            </a:xfrm>
            <a:prstGeom prst="roundRect">
              <a:avLst/>
            </a:prstGeom>
            <a:gradFill rotWithShape="1">
              <a:gsLst>
                <a:gs pos="0">
                  <a:srgbClr val="F79646">
                    <a:tint val="50000"/>
                    <a:satMod val="300000"/>
                  </a:srgbClr>
                </a:gs>
                <a:gs pos="35000">
                  <a:srgbClr val="F79646">
                    <a:tint val="37000"/>
                    <a:satMod val="300000"/>
                  </a:srgbClr>
                </a:gs>
                <a:gs pos="100000">
                  <a:srgbClr val="F79646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F79646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Calibri"/>
                  <a:cs typeface="Times New Roman"/>
                </a:rPr>
                <a:t>PV Array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133350" y="685800"/>
              <a:ext cx="1476375" cy="371475"/>
            </a:xfrm>
            <a:prstGeom prst="roundRect">
              <a:avLst/>
            </a:prstGeom>
            <a:gradFill rotWithShape="1">
              <a:gsLst>
                <a:gs pos="0">
                  <a:srgbClr val="F79646">
                    <a:tint val="50000"/>
                    <a:satMod val="300000"/>
                  </a:srgbClr>
                </a:gs>
                <a:gs pos="35000">
                  <a:srgbClr val="F79646">
                    <a:tint val="37000"/>
                    <a:satMod val="300000"/>
                  </a:srgbClr>
                </a:gs>
                <a:gs pos="100000">
                  <a:srgbClr val="F79646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F79646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Calibri"/>
                  <a:cs typeface="Times New Roman"/>
                </a:rPr>
                <a:t>Battery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-781050" y="1323975"/>
              <a:ext cx="2390775" cy="371475"/>
            </a:xfrm>
            <a:prstGeom prst="roundRect">
              <a:avLst/>
            </a:prstGeom>
            <a:gradFill rotWithShape="1">
              <a:gsLst>
                <a:gs pos="0">
                  <a:srgbClr val="F79646">
                    <a:tint val="50000"/>
                    <a:satMod val="300000"/>
                  </a:srgbClr>
                </a:gs>
                <a:gs pos="35000">
                  <a:srgbClr val="F79646">
                    <a:tint val="37000"/>
                    <a:satMod val="300000"/>
                  </a:srgbClr>
                </a:gs>
                <a:gs pos="100000">
                  <a:srgbClr val="F79646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F79646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Calibri"/>
                  <a:cs typeface="Times New Roman"/>
                </a:rPr>
                <a:t>Ultra-capacitors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endParaRP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>
              <a:off x="1609725" y="876300"/>
              <a:ext cx="609600" cy="0"/>
            </a:xfrm>
            <a:prstGeom prst="straightConnector1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headEnd type="arrow"/>
              <a:tailEnd type="arrow"/>
            </a:ln>
            <a:effectLst/>
          </p:spPr>
        </p:cxnSp>
        <p:cxnSp>
          <p:nvCxnSpPr>
            <p:cNvPr id="14" name="Straight Arrow Connector 13"/>
            <p:cNvCxnSpPr/>
            <p:nvPr/>
          </p:nvCxnSpPr>
          <p:spPr>
            <a:xfrm>
              <a:off x="1609725" y="1495425"/>
              <a:ext cx="609600" cy="0"/>
            </a:xfrm>
            <a:prstGeom prst="straightConnector1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headEnd type="arrow"/>
              <a:tailEnd type="arrow"/>
            </a:ln>
            <a:effectLst/>
          </p:spPr>
        </p:cxnSp>
        <p:cxnSp>
          <p:nvCxnSpPr>
            <p:cNvPr id="15" name="Straight Arrow Connector 14"/>
            <p:cNvCxnSpPr/>
            <p:nvPr/>
          </p:nvCxnSpPr>
          <p:spPr>
            <a:xfrm>
              <a:off x="4162425" y="865424"/>
              <a:ext cx="609600" cy="0"/>
            </a:xfrm>
            <a:prstGeom prst="straightConnector1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tailEnd type="arrow"/>
            </a:ln>
            <a:effectLst/>
          </p:spPr>
        </p:cxnSp>
        <p:sp>
          <p:nvSpPr>
            <p:cNvPr id="16" name="Rounded Rectangle 15"/>
            <p:cNvSpPr/>
            <p:nvPr/>
          </p:nvSpPr>
          <p:spPr>
            <a:xfrm>
              <a:off x="4781550" y="504825"/>
              <a:ext cx="1905000" cy="752475"/>
            </a:xfrm>
            <a:prstGeom prst="roundRect">
              <a:avLst/>
            </a:prstGeom>
            <a:gradFill rotWithShape="1">
              <a:gsLst>
                <a:gs pos="0">
                  <a:srgbClr val="F79646">
                    <a:tint val="50000"/>
                    <a:satMod val="300000"/>
                  </a:srgbClr>
                </a:gs>
                <a:gs pos="35000">
                  <a:srgbClr val="F79646">
                    <a:tint val="37000"/>
                    <a:satMod val="300000"/>
                  </a:srgbClr>
                </a:gs>
                <a:gs pos="100000">
                  <a:srgbClr val="F79646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F79646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Calibri"/>
                  <a:cs typeface="Times New Roman"/>
                </a:rPr>
                <a:t>Regulated DC Voltage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4079203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381000"/>
            <a:ext cx="8839200" cy="6172200"/>
          </a:xfrm>
        </p:spPr>
        <p:txBody>
          <a:bodyPr>
            <a:normAutofit/>
          </a:bodyPr>
          <a:lstStyle/>
          <a:p>
            <a:pPr marL="0" indent="0" algn="just" rtl="0">
              <a:spcBef>
                <a:spcPts val="600"/>
              </a:spcBef>
              <a:buFont typeface="Wingdings" pitchFamily="2" charset="2"/>
              <a:buChar char="Ø"/>
            </a:pPr>
            <a:r>
              <a:rPr lang="en-GB" sz="4000" b="1" u="sng" dirty="0" smtClean="0">
                <a:solidFill>
                  <a:srgbClr val="C00000"/>
                </a:solidFill>
              </a:rPr>
              <a:t>Background &amp; Problem Definition:</a:t>
            </a:r>
          </a:p>
          <a:p>
            <a:pPr marL="0" indent="0" algn="just" rtl="0">
              <a:spcBef>
                <a:spcPts val="600"/>
              </a:spcBef>
              <a:buNone/>
            </a:pPr>
            <a:endParaRPr lang="en-GB" sz="2800" b="1" u="sng" dirty="0" smtClean="0">
              <a:solidFill>
                <a:srgbClr val="C00000"/>
              </a:solidFill>
            </a:endParaRPr>
          </a:p>
          <a:p>
            <a:pPr marL="360000" indent="-273600" algn="just" rtl="0">
              <a:spcBef>
                <a:spcPts val="600"/>
              </a:spcBef>
              <a:buNone/>
            </a:pPr>
            <a:endParaRPr lang="en-GB" sz="2000" dirty="0" smtClean="0"/>
          </a:p>
          <a:p>
            <a:pPr marL="0" indent="0" algn="just" rtl="0">
              <a:buNone/>
            </a:pPr>
            <a:endParaRPr lang="en-GB" sz="2000" dirty="0" smtClean="0">
              <a:latin typeface="Times New Roman"/>
              <a:ea typeface="Calibri"/>
            </a:endParaRPr>
          </a:p>
          <a:p>
            <a:pPr marL="0" indent="0" algn="just" rtl="0">
              <a:buNone/>
            </a:pPr>
            <a:endParaRPr lang="en-US" sz="2000" dirty="0" smtClean="0">
              <a:latin typeface="Times New Roman"/>
              <a:ea typeface="Calibri"/>
            </a:endParaRPr>
          </a:p>
        </p:txBody>
      </p:sp>
      <p:sp>
        <p:nvSpPr>
          <p:cNvPr id="4" name="Date Placeholder 7"/>
          <p:cNvSpPr>
            <a:spLocks noGrp="1"/>
          </p:cNvSpPr>
          <p:nvPr>
            <p:ph type="dt" sz="half" idx="10"/>
          </p:nvPr>
        </p:nvSpPr>
        <p:spPr>
          <a:xfrm>
            <a:off x="107504" y="6520259"/>
            <a:ext cx="2133600" cy="365125"/>
          </a:xfrm>
        </p:spPr>
        <p:txBody>
          <a:bodyPr/>
          <a:lstStyle/>
          <a:p>
            <a:pPr algn="l"/>
            <a:fld id="{27F968D8-75AD-403F-AA43-F2EEEB5E7234}" type="datetime1">
              <a:rPr lang="en-US" sz="1400" smtClean="0">
                <a:solidFill>
                  <a:prstClr val="black"/>
                </a:solidFill>
              </a:rPr>
              <a:pPr algn="l"/>
              <a:t>6/19/2016</a:t>
            </a:fld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986464" y="6520259"/>
            <a:ext cx="762000" cy="365125"/>
          </a:xfrm>
        </p:spPr>
        <p:txBody>
          <a:bodyPr/>
          <a:lstStyle/>
          <a:p>
            <a:pPr algn="r"/>
            <a:fld id="{B6F15528-21DE-4FAA-801E-634DDDAF4B2B}" type="slidenum">
              <a:rPr lang="en-US" sz="1400" smtClean="0">
                <a:solidFill>
                  <a:prstClr val="black"/>
                </a:solidFill>
              </a:rPr>
              <a:pPr algn="r"/>
              <a:t>4</a:t>
            </a:fld>
            <a:endParaRPr lang="en-US" sz="1400" dirty="0">
              <a:solidFill>
                <a:prstClr val="black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0" y="2286000"/>
            <a:ext cx="9125341" cy="3083243"/>
            <a:chOff x="0" y="2286000"/>
            <a:chExt cx="9125341" cy="3083243"/>
          </a:xfrm>
        </p:grpSpPr>
        <p:pic>
          <p:nvPicPr>
            <p:cNvPr id="54278" name="Picture 6"/>
            <p:cNvPicPr>
              <a:picLocks noChangeAspect="1" noChangeArrowheads="1"/>
            </p:cNvPicPr>
            <p:nvPr/>
          </p:nvPicPr>
          <p:blipFill>
            <a:blip r:embed="rId2" cstate="print"/>
            <a:srcRect l="1455" t="6452" b="6452"/>
            <a:stretch>
              <a:fillRect/>
            </a:stretch>
          </p:blipFill>
          <p:spPr bwMode="auto">
            <a:xfrm>
              <a:off x="0" y="2286000"/>
              <a:ext cx="9125341" cy="2362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Rectangle 12"/>
            <p:cNvSpPr/>
            <p:nvPr/>
          </p:nvSpPr>
          <p:spPr>
            <a:xfrm>
              <a:off x="1430670" y="4876800"/>
              <a:ext cx="6509988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600" b="1" dirty="0" smtClean="0"/>
                <a:t>Electric vehicles versus Conventional vehicles.</a:t>
              </a:r>
              <a:endParaRPr lang="en-US" sz="2600" b="1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4079203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>
          <a:xfrm>
            <a:off x="35496" y="-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4400" b="1" i="0" u="sng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Times New Roman" pitchFamily="18" charset="0"/>
              </a:rPr>
              <a:t>Outline:</a:t>
            </a:r>
            <a:endParaRPr kumimoji="0" lang="en-US" sz="4400" b="1" i="0" u="sng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Times New Roman" pitchFamily="18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81000" y="885528"/>
            <a:ext cx="8686800" cy="5896272"/>
          </a:xfrm>
          <a:prstGeom prst="rect">
            <a:avLst/>
          </a:prstGeom>
        </p:spPr>
        <p:txBody>
          <a:bodyPr vert="horz">
            <a:normAutofit fontScale="70000" lnSpcReduction="20000"/>
          </a:bodyPr>
          <a:lstStyle/>
          <a:p>
            <a:pPr marL="274320" lvl="0" indent="-216000" rtl="0">
              <a:lnSpc>
                <a:spcPct val="120000"/>
              </a:lnSpc>
              <a:spcBef>
                <a:spcPct val="20000"/>
              </a:spcBef>
              <a:buSzPct val="95000"/>
              <a:buFont typeface="Wingdings 2"/>
              <a:buChar char=""/>
              <a:defRPr/>
            </a:pPr>
            <a:r>
              <a:rPr lang="en-US" sz="5400" b="1" dirty="0" smtClean="0">
                <a:solidFill>
                  <a:schemeClr val="bg1">
                    <a:lumMod val="85000"/>
                  </a:schemeClr>
                </a:solidFill>
                <a:cs typeface="Times New Roman" pitchFamily="18" charset="0"/>
              </a:rPr>
              <a:t>Background &amp; Problem Definition</a:t>
            </a:r>
          </a:p>
          <a:p>
            <a:pPr marL="274320" indent="-216000">
              <a:lnSpc>
                <a:spcPct val="120000"/>
              </a:lnSpc>
              <a:spcBef>
                <a:spcPct val="20000"/>
              </a:spcBef>
              <a:buSzPct val="95000"/>
              <a:buFont typeface="Wingdings 2"/>
              <a:buChar char=""/>
              <a:defRPr/>
            </a:pPr>
            <a:r>
              <a:rPr lang="en-US" sz="5400" b="1" dirty="0" smtClean="0">
                <a:cs typeface="Times New Roman" pitchFamily="18" charset="0"/>
              </a:rPr>
              <a:t>Objectives</a:t>
            </a:r>
          </a:p>
          <a:p>
            <a:pPr marL="274320" marR="0" lvl="0" indent="-216000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SzPct val="95000"/>
              <a:buFont typeface="Wingdings 2"/>
              <a:buChar char=""/>
              <a:tabLst/>
              <a:defRPr/>
            </a:pPr>
            <a:r>
              <a:rPr lang="en-US" sz="5400" b="1" dirty="0" smtClean="0">
                <a:solidFill>
                  <a:schemeClr val="bg1">
                    <a:lumMod val="85000"/>
                  </a:schemeClr>
                </a:solidFill>
                <a:cs typeface="Times New Roman" pitchFamily="18" charset="0"/>
              </a:rPr>
              <a:t>Main Electrical Components of Solar Car</a:t>
            </a:r>
          </a:p>
          <a:p>
            <a:pPr marL="274320" marR="0" lvl="0" indent="-216000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SzPct val="95000"/>
              <a:buFont typeface="Wingdings 2"/>
              <a:buChar char=""/>
              <a:tabLst/>
              <a:defRPr/>
            </a:pPr>
            <a:r>
              <a:rPr lang="en-US" sz="5400" b="1" dirty="0" smtClean="0">
                <a:solidFill>
                  <a:schemeClr val="bg1">
                    <a:lumMod val="85000"/>
                  </a:schemeClr>
                </a:solidFill>
                <a:cs typeface="Times New Roman" pitchFamily="18" charset="0"/>
              </a:rPr>
              <a:t>Practical Results</a:t>
            </a:r>
          </a:p>
          <a:p>
            <a:pPr marL="274320" marR="0" lvl="0" indent="-216000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SzPct val="95000"/>
              <a:buFont typeface="Wingdings 2"/>
              <a:buChar char=""/>
              <a:tabLst/>
              <a:defRPr/>
            </a:pPr>
            <a:r>
              <a:rPr lang="en-US" sz="5400" b="1" dirty="0" smtClean="0">
                <a:solidFill>
                  <a:schemeClr val="bg1">
                    <a:lumMod val="85000"/>
                  </a:schemeClr>
                </a:solidFill>
                <a:cs typeface="Times New Roman" pitchFamily="18" charset="0"/>
              </a:rPr>
              <a:t>Conclusion </a:t>
            </a:r>
          </a:p>
          <a:p>
            <a:pPr marL="274320" marR="0" lvl="0" indent="-216000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SzPct val="95000"/>
              <a:buFont typeface="Wingdings 2"/>
              <a:buChar char=""/>
              <a:tabLst/>
              <a:defRPr/>
            </a:pPr>
            <a:r>
              <a:rPr lang="en-US" sz="5400" b="1" dirty="0" smtClean="0">
                <a:solidFill>
                  <a:schemeClr val="bg1">
                    <a:lumMod val="85000"/>
                  </a:schemeClr>
                </a:solidFill>
                <a:cs typeface="Times New Roman" pitchFamily="18" charset="0"/>
              </a:rPr>
              <a:t>Future Work</a:t>
            </a:r>
          </a:p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4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itchFamily="18" charset="0"/>
              </a:rPr>
              <a:t>	</a:t>
            </a:r>
            <a:endParaRPr kumimoji="0" lang="en-GB" sz="44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Times New Roman" pitchFamily="18" charset="0"/>
            </a:endParaRPr>
          </a:p>
          <a:p>
            <a:pPr marL="274320" marR="0" lvl="0" indent="-274320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en-GB" sz="44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Times New Roman" pitchFamily="18" charset="0"/>
            </a:endParaRPr>
          </a:p>
          <a:p>
            <a:pPr marL="274320" marR="0" lvl="0" indent="-274320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en-US" sz="4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Times New Roman" pitchFamily="18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34144" y="6520259"/>
            <a:ext cx="2133600" cy="365125"/>
          </a:xfrm>
        </p:spPr>
        <p:txBody>
          <a:bodyPr/>
          <a:lstStyle/>
          <a:p>
            <a:pPr algn="l"/>
            <a:fld id="{CE97D84F-F61F-4EC7-9483-8EE3DA59691D}" type="datetime1">
              <a:rPr lang="en-US" sz="1400" smtClean="0">
                <a:solidFill>
                  <a:schemeClr val="tx1"/>
                </a:solidFill>
              </a:rPr>
              <a:pPr algn="l"/>
              <a:t>6/19/2016</a:t>
            </a:fld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986464" y="6520259"/>
            <a:ext cx="762000" cy="365125"/>
          </a:xfrm>
        </p:spPr>
        <p:txBody>
          <a:bodyPr/>
          <a:lstStyle/>
          <a:p>
            <a:pPr algn="r"/>
            <a:fld id="{B6F15528-21DE-4FAA-801E-634DDDAF4B2B}" type="slidenum">
              <a:rPr lang="en-US" sz="1400" smtClean="0">
                <a:solidFill>
                  <a:schemeClr val="tx1"/>
                </a:solidFill>
              </a:rPr>
              <a:pPr algn="r"/>
              <a:t>5</a:t>
            </a:fld>
            <a:endParaRPr lang="en-US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381000"/>
            <a:ext cx="8839200" cy="6172200"/>
          </a:xfrm>
        </p:spPr>
        <p:txBody>
          <a:bodyPr>
            <a:normAutofit/>
          </a:bodyPr>
          <a:lstStyle/>
          <a:p>
            <a:pPr marL="0" indent="0" algn="just" rtl="0">
              <a:spcBef>
                <a:spcPts val="600"/>
              </a:spcBef>
              <a:buFont typeface="Wingdings" pitchFamily="2" charset="2"/>
              <a:buChar char="Ø"/>
            </a:pPr>
            <a:r>
              <a:rPr lang="en-GB" sz="4000" b="1" u="sng" dirty="0" smtClean="0">
                <a:solidFill>
                  <a:srgbClr val="C00000"/>
                </a:solidFill>
              </a:rPr>
              <a:t>Objectives:</a:t>
            </a:r>
          </a:p>
          <a:p>
            <a:pPr marL="360000" indent="-273600" algn="just" rtl="0">
              <a:spcBef>
                <a:spcPts val="600"/>
              </a:spcBef>
            </a:pPr>
            <a:r>
              <a:rPr lang="en-GB" sz="2200" dirty="0" smtClean="0"/>
              <a:t>Maximize the system through the effective usage of energy management that includes PV and energy storage systems technology. </a:t>
            </a:r>
          </a:p>
          <a:p>
            <a:pPr marL="0" indent="0" algn="just" rtl="0">
              <a:buNone/>
            </a:pPr>
            <a:endParaRPr lang="en-GB" sz="2000" dirty="0" smtClean="0">
              <a:latin typeface="Times New Roman"/>
              <a:ea typeface="Calibri"/>
            </a:endParaRPr>
          </a:p>
          <a:p>
            <a:pPr marL="0" indent="0" algn="just" rtl="0">
              <a:buNone/>
            </a:pPr>
            <a:endParaRPr lang="en-US" sz="2000" dirty="0" smtClean="0">
              <a:latin typeface="Times New Roman"/>
              <a:ea typeface="Calibri"/>
            </a:endParaRPr>
          </a:p>
        </p:txBody>
      </p:sp>
      <p:sp>
        <p:nvSpPr>
          <p:cNvPr id="4" name="Date Placeholder 7"/>
          <p:cNvSpPr>
            <a:spLocks noGrp="1"/>
          </p:cNvSpPr>
          <p:nvPr>
            <p:ph type="dt" sz="half" idx="10"/>
          </p:nvPr>
        </p:nvSpPr>
        <p:spPr>
          <a:xfrm>
            <a:off x="107504" y="6520259"/>
            <a:ext cx="2133600" cy="365125"/>
          </a:xfrm>
        </p:spPr>
        <p:txBody>
          <a:bodyPr/>
          <a:lstStyle/>
          <a:p>
            <a:pPr algn="l"/>
            <a:fld id="{27F968D8-75AD-403F-AA43-F2EEEB5E7234}" type="datetime1">
              <a:rPr lang="en-US" sz="1400" smtClean="0">
                <a:solidFill>
                  <a:prstClr val="black"/>
                </a:solidFill>
              </a:rPr>
              <a:pPr algn="l"/>
              <a:t>6/19/2016</a:t>
            </a:fld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986464" y="6520259"/>
            <a:ext cx="762000" cy="365125"/>
          </a:xfrm>
        </p:spPr>
        <p:txBody>
          <a:bodyPr/>
          <a:lstStyle/>
          <a:p>
            <a:pPr algn="r"/>
            <a:fld id="{B6F15528-21DE-4FAA-801E-634DDDAF4B2B}" type="slidenum">
              <a:rPr lang="en-US" sz="1400" smtClean="0">
                <a:solidFill>
                  <a:prstClr val="black"/>
                </a:solidFill>
              </a:rPr>
              <a:pPr algn="r"/>
              <a:t>6</a:t>
            </a:fld>
            <a:endParaRPr lang="en-US" sz="1400" dirty="0">
              <a:solidFill>
                <a:prstClr val="black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295400" y="1828800"/>
            <a:ext cx="7391400" cy="4800600"/>
            <a:chOff x="1295400" y="1828800"/>
            <a:chExt cx="7391400" cy="4800600"/>
          </a:xfrm>
        </p:grpSpPr>
        <p:pic>
          <p:nvPicPr>
            <p:cNvPr id="8" name="Picture 7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5400" y="1828800"/>
              <a:ext cx="6858000" cy="48006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" name="Rectangle 8"/>
            <p:cNvSpPr/>
            <p:nvPr/>
          </p:nvSpPr>
          <p:spPr>
            <a:xfrm>
              <a:off x="5890330" y="5943600"/>
              <a:ext cx="279647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400" b="1" dirty="0" smtClean="0"/>
                <a:t>System architecture.</a:t>
              </a:r>
              <a:endParaRPr lang="en-US" sz="2400" b="1" dirty="0"/>
            </a:p>
          </p:txBody>
        </p:sp>
      </p:grpSp>
      <p:sp>
        <p:nvSpPr>
          <p:cNvPr id="7" name="Rounded Rectangle 6"/>
          <p:cNvSpPr/>
          <p:nvPr/>
        </p:nvSpPr>
        <p:spPr>
          <a:xfrm>
            <a:off x="5181600" y="1905000"/>
            <a:ext cx="3276600" cy="1752600"/>
          </a:xfrm>
          <a:prstGeom prst="roundRect">
            <a:avLst/>
          </a:prstGeom>
          <a:solidFill>
            <a:schemeClr val="tx2">
              <a:lumMod val="20000"/>
              <a:lumOff val="8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QA" dirty="0"/>
          </a:p>
        </p:txBody>
      </p:sp>
    </p:spTree>
    <p:extLst>
      <p:ext uri="{BB962C8B-B14F-4D97-AF65-F5344CB8AC3E}">
        <p14:creationId xmlns="" xmlns:p14="http://schemas.microsoft.com/office/powerpoint/2010/main" val="4079203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>
          <a:xfrm>
            <a:off x="35496" y="-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4400" b="1" i="0" u="sng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Times New Roman" pitchFamily="18" charset="0"/>
              </a:rPr>
              <a:t>Outline:</a:t>
            </a:r>
            <a:endParaRPr kumimoji="0" lang="en-US" sz="4400" b="1" i="0" u="sng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Times New Roman" pitchFamily="18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81000" y="885528"/>
            <a:ext cx="8686800" cy="5896272"/>
          </a:xfrm>
          <a:prstGeom prst="rect">
            <a:avLst/>
          </a:prstGeom>
        </p:spPr>
        <p:txBody>
          <a:bodyPr vert="horz">
            <a:normAutofit fontScale="70000" lnSpcReduction="20000"/>
          </a:bodyPr>
          <a:lstStyle/>
          <a:p>
            <a:pPr marL="274320" lvl="0" indent="-216000" rtl="0">
              <a:lnSpc>
                <a:spcPct val="120000"/>
              </a:lnSpc>
              <a:spcBef>
                <a:spcPct val="20000"/>
              </a:spcBef>
              <a:buSzPct val="95000"/>
              <a:buFont typeface="Wingdings 2"/>
              <a:buChar char=""/>
              <a:defRPr/>
            </a:pPr>
            <a:r>
              <a:rPr lang="en-US" sz="5400" b="1" dirty="0" smtClean="0">
                <a:solidFill>
                  <a:schemeClr val="bg1">
                    <a:lumMod val="85000"/>
                  </a:schemeClr>
                </a:solidFill>
                <a:cs typeface="Times New Roman" pitchFamily="18" charset="0"/>
              </a:rPr>
              <a:t>Background &amp; Problem Definition</a:t>
            </a:r>
          </a:p>
          <a:p>
            <a:pPr marL="274320" indent="-216000">
              <a:lnSpc>
                <a:spcPct val="120000"/>
              </a:lnSpc>
              <a:spcBef>
                <a:spcPct val="20000"/>
              </a:spcBef>
              <a:buSzPct val="95000"/>
              <a:buFont typeface="Wingdings 2"/>
              <a:buChar char=""/>
              <a:defRPr/>
            </a:pPr>
            <a:r>
              <a:rPr lang="en-US" sz="5400" b="1" dirty="0" smtClean="0">
                <a:solidFill>
                  <a:schemeClr val="bg1">
                    <a:lumMod val="85000"/>
                  </a:schemeClr>
                </a:solidFill>
                <a:cs typeface="Times New Roman" pitchFamily="18" charset="0"/>
              </a:rPr>
              <a:t>Objectives</a:t>
            </a:r>
          </a:p>
          <a:p>
            <a:pPr marL="274320" marR="0" lvl="0" indent="-216000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SzPct val="95000"/>
              <a:buFont typeface="Wingdings 2"/>
              <a:buChar char=""/>
              <a:tabLst/>
              <a:defRPr/>
            </a:pPr>
            <a:r>
              <a:rPr lang="en-US" sz="5400" b="1" dirty="0" smtClean="0">
                <a:cs typeface="Times New Roman" pitchFamily="18" charset="0"/>
              </a:rPr>
              <a:t>Main Electrical Components of Solar Car</a:t>
            </a:r>
          </a:p>
          <a:p>
            <a:pPr marL="274320" marR="0" lvl="0" indent="-216000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SzPct val="95000"/>
              <a:buFont typeface="Wingdings 2"/>
              <a:buChar char=""/>
              <a:tabLst/>
              <a:defRPr/>
            </a:pPr>
            <a:r>
              <a:rPr lang="en-US" sz="5400" b="1" dirty="0" smtClean="0">
                <a:solidFill>
                  <a:schemeClr val="bg1">
                    <a:lumMod val="85000"/>
                  </a:schemeClr>
                </a:solidFill>
                <a:cs typeface="Times New Roman" pitchFamily="18" charset="0"/>
              </a:rPr>
              <a:t>Practical Results</a:t>
            </a:r>
          </a:p>
          <a:p>
            <a:pPr marL="274320" marR="0" lvl="0" indent="-216000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SzPct val="95000"/>
              <a:buFont typeface="Wingdings 2"/>
              <a:buChar char=""/>
              <a:tabLst/>
              <a:defRPr/>
            </a:pPr>
            <a:r>
              <a:rPr lang="en-US" sz="5400" b="1" dirty="0" smtClean="0">
                <a:solidFill>
                  <a:schemeClr val="bg1">
                    <a:lumMod val="85000"/>
                  </a:schemeClr>
                </a:solidFill>
                <a:cs typeface="Times New Roman" pitchFamily="18" charset="0"/>
              </a:rPr>
              <a:t>Conclusion</a:t>
            </a:r>
          </a:p>
          <a:p>
            <a:pPr marL="274320" marR="0" lvl="0" indent="-216000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SzPct val="95000"/>
              <a:buFont typeface="Wingdings 2"/>
              <a:buChar char=""/>
              <a:tabLst/>
              <a:defRPr/>
            </a:pPr>
            <a:r>
              <a:rPr lang="en-US" sz="5400" b="1" dirty="0" smtClean="0">
                <a:solidFill>
                  <a:schemeClr val="bg1">
                    <a:lumMod val="85000"/>
                  </a:schemeClr>
                </a:solidFill>
                <a:cs typeface="Times New Roman" pitchFamily="18" charset="0"/>
              </a:rPr>
              <a:t>Future Work</a:t>
            </a:r>
          </a:p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4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itchFamily="18" charset="0"/>
              </a:rPr>
              <a:t>	</a:t>
            </a:r>
            <a:endParaRPr kumimoji="0" lang="en-GB" sz="44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Times New Roman" pitchFamily="18" charset="0"/>
            </a:endParaRPr>
          </a:p>
          <a:p>
            <a:pPr marL="274320" marR="0" lvl="0" indent="-274320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en-GB" sz="44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Times New Roman" pitchFamily="18" charset="0"/>
            </a:endParaRPr>
          </a:p>
          <a:p>
            <a:pPr marL="274320" marR="0" lvl="0" indent="-274320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en-US" sz="4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Times New Roman" pitchFamily="18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34144" y="6520259"/>
            <a:ext cx="2133600" cy="365125"/>
          </a:xfrm>
        </p:spPr>
        <p:txBody>
          <a:bodyPr/>
          <a:lstStyle/>
          <a:p>
            <a:pPr algn="l"/>
            <a:fld id="{CE97D84F-F61F-4EC7-9483-8EE3DA59691D}" type="datetime1">
              <a:rPr lang="en-US" sz="1400" smtClean="0">
                <a:solidFill>
                  <a:schemeClr val="tx1"/>
                </a:solidFill>
              </a:rPr>
              <a:pPr algn="l"/>
              <a:t>6/19/2016</a:t>
            </a:fld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986464" y="6520259"/>
            <a:ext cx="762000" cy="365125"/>
          </a:xfrm>
        </p:spPr>
        <p:txBody>
          <a:bodyPr/>
          <a:lstStyle/>
          <a:p>
            <a:pPr algn="r"/>
            <a:fld id="{B6F15528-21DE-4FAA-801E-634DDDAF4B2B}" type="slidenum">
              <a:rPr lang="en-US" sz="1400" smtClean="0">
                <a:solidFill>
                  <a:schemeClr val="tx1"/>
                </a:solidFill>
              </a:rPr>
              <a:pPr algn="r"/>
              <a:t>7</a:t>
            </a:fld>
            <a:endParaRPr lang="en-US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0"/>
            <a:ext cx="8839200" cy="6629400"/>
          </a:xfrm>
        </p:spPr>
        <p:txBody>
          <a:bodyPr>
            <a:normAutofit/>
          </a:bodyPr>
          <a:lstStyle/>
          <a:p>
            <a:pPr marL="0" indent="0" algn="just" rtl="0">
              <a:spcBef>
                <a:spcPts val="600"/>
              </a:spcBef>
              <a:buFont typeface="Wingdings" pitchFamily="2" charset="2"/>
              <a:buChar char="Ø"/>
            </a:pPr>
            <a:r>
              <a:rPr lang="en-GB" sz="3800" b="1" u="sng" dirty="0" smtClean="0">
                <a:solidFill>
                  <a:srgbClr val="C00000"/>
                </a:solidFill>
              </a:rPr>
              <a:t>Main Electrical Components of Solar Car:</a:t>
            </a:r>
          </a:p>
          <a:p>
            <a:pPr marL="0" indent="0" algn="just" rtl="0">
              <a:buNone/>
            </a:pPr>
            <a:endParaRPr lang="en-US" sz="2000" dirty="0" smtClean="0"/>
          </a:p>
        </p:txBody>
      </p:sp>
      <p:sp>
        <p:nvSpPr>
          <p:cNvPr id="4" name="Date Placeholder 7"/>
          <p:cNvSpPr>
            <a:spLocks noGrp="1"/>
          </p:cNvSpPr>
          <p:nvPr>
            <p:ph type="dt" sz="half" idx="10"/>
          </p:nvPr>
        </p:nvSpPr>
        <p:spPr>
          <a:xfrm>
            <a:off x="107504" y="6520259"/>
            <a:ext cx="2133600" cy="365125"/>
          </a:xfrm>
        </p:spPr>
        <p:txBody>
          <a:bodyPr/>
          <a:lstStyle/>
          <a:p>
            <a:pPr algn="l"/>
            <a:fld id="{27F968D8-75AD-403F-AA43-F2EEEB5E7234}" type="datetime1">
              <a:rPr lang="en-US" sz="1400" smtClean="0">
                <a:solidFill>
                  <a:prstClr val="black"/>
                </a:solidFill>
              </a:rPr>
              <a:pPr algn="l"/>
              <a:t>6/19/2016</a:t>
            </a:fld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986464" y="6520259"/>
            <a:ext cx="762000" cy="365125"/>
          </a:xfrm>
        </p:spPr>
        <p:txBody>
          <a:bodyPr/>
          <a:lstStyle/>
          <a:p>
            <a:pPr algn="r"/>
            <a:fld id="{B6F15528-21DE-4FAA-801E-634DDDAF4B2B}" type="slidenum">
              <a:rPr lang="en-US" sz="1400" smtClean="0">
                <a:solidFill>
                  <a:prstClr val="black"/>
                </a:solidFill>
              </a:rPr>
              <a:pPr algn="r"/>
              <a:t>8</a:t>
            </a:fld>
            <a:endParaRPr lang="en-US" sz="1400" dirty="0">
              <a:solidFill>
                <a:prstClr val="black"/>
              </a:solidFill>
            </a:endParaRPr>
          </a:p>
        </p:txBody>
      </p:sp>
      <p:pic>
        <p:nvPicPr>
          <p:cNvPr id="29" name="Picture 4" descr="seles9_bod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038600" y="1287463"/>
            <a:ext cx="4953000" cy="2371725"/>
          </a:xfrm>
          <a:prstGeom prst="rect">
            <a:avLst/>
          </a:prstGeom>
          <a:noFill/>
        </p:spPr>
      </p:pic>
      <p:pic>
        <p:nvPicPr>
          <p:cNvPr id="30" name="Picture 6" descr="seles9_chassi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170363" y="3516313"/>
            <a:ext cx="4330700" cy="2579687"/>
          </a:xfrm>
          <a:prstGeom prst="rect">
            <a:avLst/>
          </a:prstGeom>
          <a:noFill/>
        </p:spPr>
      </p:pic>
      <p:sp>
        <p:nvSpPr>
          <p:cNvPr id="55" name="Rectangle 54"/>
          <p:cNvSpPr/>
          <p:nvPr/>
        </p:nvSpPr>
        <p:spPr>
          <a:xfrm>
            <a:off x="5867400" y="914400"/>
            <a:ext cx="15910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 smtClean="0"/>
              <a:t>Solar Array</a:t>
            </a:r>
            <a:endParaRPr lang="en-US" sz="2400" b="1" dirty="0"/>
          </a:p>
        </p:txBody>
      </p:sp>
      <p:grpSp>
        <p:nvGrpSpPr>
          <p:cNvPr id="59" name="Group 58"/>
          <p:cNvGrpSpPr/>
          <p:nvPr/>
        </p:nvGrpSpPr>
        <p:grpSpPr>
          <a:xfrm>
            <a:off x="457200" y="1066800"/>
            <a:ext cx="2046777" cy="2138065"/>
            <a:chOff x="457200" y="1066800"/>
            <a:chExt cx="2046777" cy="2138065"/>
          </a:xfrm>
        </p:grpSpPr>
        <p:pic>
          <p:nvPicPr>
            <p:cNvPr id="69668" name="irc_mi" descr="http://img.btrworlds.com/photo/product/2385958fd33142013909a3d9f1511056/custom-made-12v-20ah-lifepo4-lithium-ion-battery-pack-for-electric-car-golf-cart.jpg">
              <a:hlinkClick r:id="rId4"/>
            </p:cNvPr>
            <p:cNvPicPr>
              <a:picLocks noChangeAspect="1"/>
            </p:cNvPicPr>
            <p:nvPr/>
          </p:nvPicPr>
          <p:blipFill>
            <a:blip r:embed="rId5" cstate="print"/>
            <a:srcRect l="24670" t="22881" r="20724" b="20763"/>
            <a:stretch>
              <a:fillRect/>
            </a:stretch>
          </p:blipFill>
          <p:spPr bwMode="auto">
            <a:xfrm>
              <a:off x="457200" y="1066800"/>
              <a:ext cx="2046777" cy="1641475"/>
            </a:xfrm>
            <a:prstGeom prst="rect">
              <a:avLst/>
            </a:prstGeom>
            <a:noFill/>
          </p:spPr>
        </p:pic>
        <p:sp>
          <p:nvSpPr>
            <p:cNvPr id="56" name="Rectangle 55"/>
            <p:cNvSpPr/>
            <p:nvPr/>
          </p:nvSpPr>
          <p:spPr>
            <a:xfrm>
              <a:off x="914400" y="2743200"/>
              <a:ext cx="112633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400" b="1" dirty="0" smtClean="0"/>
                <a:t>Battery</a:t>
              </a:r>
              <a:endParaRPr lang="en-US" sz="2400" b="1" dirty="0"/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2057400" y="5179394"/>
            <a:ext cx="2283339" cy="1602406"/>
            <a:chOff x="1782152" y="4950794"/>
            <a:chExt cx="2283339" cy="1602406"/>
          </a:xfrm>
        </p:grpSpPr>
        <p:pic>
          <p:nvPicPr>
            <p:cNvPr id="69667" name="irc_mi" descr="http://www.bionic3d.com/style/images/portfolio/xenith-solar-car-2.jpg">
              <a:hlinkClick r:id="rId6"/>
            </p:cNvPr>
            <p:cNvPicPr>
              <a:picLocks noChangeAspect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782152" y="4950794"/>
              <a:ext cx="1951648" cy="1602406"/>
            </a:xfrm>
            <a:prstGeom prst="rect">
              <a:avLst/>
            </a:prstGeom>
            <a:noFill/>
          </p:spPr>
        </p:pic>
        <p:sp>
          <p:nvSpPr>
            <p:cNvPr id="65" name="Rectangle 64"/>
            <p:cNvSpPr/>
            <p:nvPr/>
          </p:nvSpPr>
          <p:spPr>
            <a:xfrm>
              <a:off x="3067910" y="5943600"/>
              <a:ext cx="99758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400" b="1" dirty="0" smtClean="0"/>
                <a:t>Motor</a:t>
              </a:r>
              <a:endParaRPr lang="en-US" sz="2400" b="1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990600" y="3124200"/>
            <a:ext cx="3072883" cy="2121007"/>
            <a:chOff x="1143000" y="2862771"/>
            <a:chExt cx="3072883" cy="2121007"/>
          </a:xfrm>
        </p:grpSpPr>
        <p:pic>
          <p:nvPicPr>
            <p:cNvPr id="23" name="Picture 22" descr="http://rutronik-tec.com/wp-content/uploads/2015/02/16V-58F-Module.jpg"/>
            <p:cNvPicPr/>
            <p:nvPr/>
          </p:nvPicPr>
          <p:blipFill>
            <a:blip r:embed="rId8" cstate="print"/>
            <a:srcRect l="2511" t="3607" b="2951"/>
            <a:stretch>
              <a:fillRect/>
            </a:stretch>
          </p:blipFill>
          <p:spPr bwMode="auto">
            <a:xfrm>
              <a:off x="1143000" y="2862771"/>
              <a:ext cx="2958600" cy="172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3" name="Rectangle 62"/>
            <p:cNvSpPr/>
            <p:nvPr/>
          </p:nvSpPr>
          <p:spPr>
            <a:xfrm>
              <a:off x="2001110" y="4522113"/>
              <a:ext cx="221477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400" b="1" dirty="0" smtClean="0"/>
                <a:t>Ultra-capacitors</a:t>
              </a:r>
              <a:endParaRPr lang="en-US" sz="2400" b="1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4079203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>
          <a:xfrm>
            <a:off x="107504" y="6520259"/>
            <a:ext cx="2133600" cy="365125"/>
          </a:xfrm>
        </p:spPr>
        <p:txBody>
          <a:bodyPr/>
          <a:lstStyle/>
          <a:p>
            <a:pPr algn="l"/>
            <a:fld id="{27F968D8-75AD-403F-AA43-F2EEEB5E7234}" type="datetime1">
              <a:rPr lang="en-US" sz="1400" smtClean="0">
                <a:solidFill>
                  <a:prstClr val="black"/>
                </a:solidFill>
              </a:rPr>
              <a:pPr algn="l"/>
              <a:t>6/19/2016</a:t>
            </a:fld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986464" y="6520259"/>
            <a:ext cx="762000" cy="365125"/>
          </a:xfrm>
        </p:spPr>
        <p:txBody>
          <a:bodyPr/>
          <a:lstStyle/>
          <a:p>
            <a:pPr algn="r"/>
            <a:fld id="{B6F15528-21DE-4FAA-801E-634DDDAF4B2B}" type="slidenum">
              <a:rPr lang="en-US" sz="1400" smtClean="0">
                <a:solidFill>
                  <a:prstClr val="black"/>
                </a:solidFill>
              </a:rPr>
              <a:pPr algn="r"/>
              <a:t>9</a:t>
            </a:fld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52400" y="381000"/>
            <a:ext cx="8839200" cy="64770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R="0" lvl="0" algn="just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lang="en-GB" sz="2800" b="1" u="sng" dirty="0" smtClean="0">
                <a:solidFill>
                  <a:srgbClr val="C00000"/>
                </a:solidFill>
              </a:rPr>
              <a:t>PV Modeling:</a:t>
            </a:r>
          </a:p>
          <a:p>
            <a:pPr algn="ctr">
              <a:spcBef>
                <a:spcPts val="600"/>
              </a:spcBef>
              <a:defRPr/>
            </a:pPr>
            <a:r>
              <a:rPr lang="en-US" sz="2400" b="1" dirty="0" smtClean="0">
                <a:solidFill>
                  <a:srgbClr val="FF0000"/>
                </a:solidFill>
              </a:rPr>
              <a:t>Solar Insolation Effect</a:t>
            </a:r>
            <a:endParaRPr lang="en-GB" sz="2400" b="1" dirty="0" smtClean="0">
              <a:solidFill>
                <a:srgbClr val="FF0000"/>
              </a:solidFill>
            </a:endParaRPr>
          </a:p>
          <a:p>
            <a:pPr marR="0" lvl="0" algn="just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GB" sz="2800" b="1" u="sng" dirty="0" smtClean="0">
              <a:solidFill>
                <a:srgbClr val="C00000"/>
              </a:solidFill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/>
              <a:ea typeface="Calibri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/>
              <a:ea typeface="Calibri"/>
              <a:cs typeface="+mn-cs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1" y="1294201"/>
            <a:ext cx="9144000" cy="5625354"/>
            <a:chOff x="1" y="1294201"/>
            <a:chExt cx="9144000" cy="5625354"/>
          </a:xfrm>
        </p:grpSpPr>
        <p:sp>
          <p:nvSpPr>
            <p:cNvPr id="20" name="Rectangle 19"/>
            <p:cNvSpPr/>
            <p:nvPr/>
          </p:nvSpPr>
          <p:spPr>
            <a:xfrm>
              <a:off x="1" y="6150114"/>
              <a:ext cx="9144000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2200" b="1" dirty="0" smtClean="0"/>
                <a:t>P-V output characteristics with different values of solar Insolation at constant Temperature level of 25˚C.</a:t>
              </a:r>
              <a:endParaRPr lang="en-US" sz="2200" b="1" dirty="0" smtClean="0"/>
            </a:p>
          </p:txBody>
        </p:sp>
        <p:grpSp>
          <p:nvGrpSpPr>
            <p:cNvPr id="34" name="Group 33"/>
            <p:cNvGrpSpPr/>
            <p:nvPr/>
          </p:nvGrpSpPr>
          <p:grpSpPr>
            <a:xfrm>
              <a:off x="532800" y="1294201"/>
              <a:ext cx="8154001" cy="4878001"/>
              <a:chOff x="1500187" y="1638300"/>
              <a:chExt cx="6143625" cy="3581400"/>
            </a:xfrm>
          </p:grpSpPr>
          <p:pic>
            <p:nvPicPr>
              <p:cNvPr id="21" name="Picture 20"/>
              <p:cNvPicPr/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 l="8492" r="7868"/>
              <a:stretch/>
            </p:blipFill>
            <p:spPr bwMode="auto">
              <a:xfrm>
                <a:off x="1500187" y="1638300"/>
                <a:ext cx="6143625" cy="3581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xtLst>
                <a:ext uri="{53640926-AAD7-44D8-BBD7-CCE9431645EC}">
                  <a14:shadowObscured xmlns="" xmlns:a14="http://schemas.microsoft.com/office/drawing/2010/main"/>
                </a:ext>
              </a:extLst>
            </p:spPr>
          </p:pic>
          <p:grpSp>
            <p:nvGrpSpPr>
              <p:cNvPr id="57346" name="Group 202"/>
              <p:cNvGrpSpPr>
                <a:grpSpLocks/>
              </p:cNvGrpSpPr>
              <p:nvPr/>
            </p:nvGrpSpPr>
            <p:grpSpPr bwMode="auto">
              <a:xfrm>
                <a:off x="5410200" y="2047875"/>
                <a:ext cx="2060575" cy="2676525"/>
                <a:chOff x="-1418" y="0"/>
                <a:chExt cx="13948" cy="19432"/>
              </a:xfrm>
            </p:grpSpPr>
            <p:pic>
              <p:nvPicPr>
                <p:cNvPr id="203" name="Picture 203"/>
                <p:cNvPicPr>
                  <a:picLocks noChangeAspect="1"/>
                </p:cNvPicPr>
                <p:nvPr/>
              </p:nvPicPr>
              <p:blipFill>
                <a:blip r:embed="rId3" cstate="print"/>
                <a:srcRect l="43980" t="27094" r="49017" b="36778"/>
                <a:stretch>
                  <a:fillRect/>
                </a:stretch>
              </p:blipFill>
              <p:spPr bwMode="auto">
                <a:xfrm>
                  <a:off x="6750" y="0"/>
                  <a:ext cx="5780" cy="17252"/>
                </a:xfrm>
                <a:prstGeom prst="rect">
                  <a:avLst/>
                </a:prstGeom>
                <a:noFill/>
              </p:spPr>
            </p:pic>
            <p:cxnSp>
              <p:nvCxnSpPr>
                <p:cNvPr id="204" name="Straight Arrow Connector 204"/>
                <p:cNvCxnSpPr>
                  <a:cxnSpLocks noChangeShapeType="1"/>
                </p:cNvCxnSpPr>
                <p:nvPr/>
              </p:nvCxnSpPr>
              <p:spPr bwMode="auto">
                <a:xfrm flipH="1">
                  <a:off x="798" y="1432"/>
                  <a:ext cx="6445" cy="3105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arrow" w="med" len="med"/>
                </a:ln>
              </p:spPr>
            </p:cxnSp>
            <p:cxnSp>
              <p:nvCxnSpPr>
                <p:cNvPr id="205" name="Straight Arrow Connector 205"/>
                <p:cNvCxnSpPr>
                  <a:cxnSpLocks noChangeShapeType="1"/>
                </p:cNvCxnSpPr>
                <p:nvPr/>
              </p:nvCxnSpPr>
              <p:spPr bwMode="auto">
                <a:xfrm flipH="1">
                  <a:off x="734" y="2973"/>
                  <a:ext cx="6509" cy="3376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arrow" w="med" len="med"/>
                </a:ln>
              </p:spPr>
            </p:cxnSp>
            <p:cxnSp>
              <p:nvCxnSpPr>
                <p:cNvPr id="206" name="Straight Arrow Connector 206"/>
                <p:cNvCxnSpPr>
                  <a:cxnSpLocks noChangeShapeType="1"/>
                </p:cNvCxnSpPr>
                <p:nvPr/>
              </p:nvCxnSpPr>
              <p:spPr bwMode="auto">
                <a:xfrm flipH="1">
                  <a:off x="477" y="4537"/>
                  <a:ext cx="6766" cy="3417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arrow" w="med" len="med"/>
                </a:ln>
              </p:spPr>
            </p:cxnSp>
            <p:cxnSp>
              <p:nvCxnSpPr>
                <p:cNvPr id="207" name="Straight Arrow Connector 207"/>
                <p:cNvCxnSpPr>
                  <a:cxnSpLocks noChangeShapeType="1"/>
                </p:cNvCxnSpPr>
                <p:nvPr/>
              </p:nvCxnSpPr>
              <p:spPr bwMode="auto">
                <a:xfrm flipH="1">
                  <a:off x="219" y="6349"/>
                  <a:ext cx="7024" cy="3364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arrow" w="med" len="med"/>
                </a:ln>
              </p:spPr>
            </p:cxnSp>
            <p:cxnSp>
              <p:nvCxnSpPr>
                <p:cNvPr id="208" name="Straight Arrow Connector 208"/>
                <p:cNvCxnSpPr>
                  <a:cxnSpLocks noChangeShapeType="1"/>
                </p:cNvCxnSpPr>
                <p:nvPr/>
              </p:nvCxnSpPr>
              <p:spPr bwMode="auto">
                <a:xfrm flipH="1">
                  <a:off x="257" y="7677"/>
                  <a:ext cx="6986" cy="3802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arrow" w="med" len="med"/>
                </a:ln>
              </p:spPr>
            </p:cxnSp>
            <p:cxnSp>
              <p:nvCxnSpPr>
                <p:cNvPr id="209" name="Straight Arrow Connector 209"/>
                <p:cNvCxnSpPr>
                  <a:cxnSpLocks noChangeShapeType="1"/>
                </p:cNvCxnSpPr>
                <p:nvPr/>
              </p:nvCxnSpPr>
              <p:spPr bwMode="auto">
                <a:xfrm flipH="1">
                  <a:off x="193" y="9575"/>
                  <a:ext cx="7050" cy="3633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arrow" w="med" len="med"/>
                </a:ln>
              </p:spPr>
            </p:cxnSp>
            <p:cxnSp>
              <p:nvCxnSpPr>
                <p:cNvPr id="210" name="Straight Arrow Connector 210"/>
                <p:cNvCxnSpPr>
                  <a:cxnSpLocks noChangeShapeType="1"/>
                </p:cNvCxnSpPr>
                <p:nvPr/>
              </p:nvCxnSpPr>
              <p:spPr bwMode="auto">
                <a:xfrm flipH="1">
                  <a:off x="-193" y="11128"/>
                  <a:ext cx="7436" cy="3739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arrow" w="med" len="med"/>
                </a:ln>
              </p:spPr>
            </p:cxnSp>
            <p:cxnSp>
              <p:nvCxnSpPr>
                <p:cNvPr id="211" name="Straight Arrow Connector 211"/>
                <p:cNvCxnSpPr>
                  <a:cxnSpLocks noChangeShapeType="1"/>
                </p:cNvCxnSpPr>
                <p:nvPr/>
              </p:nvCxnSpPr>
              <p:spPr bwMode="auto">
                <a:xfrm flipH="1">
                  <a:off x="-580" y="12680"/>
                  <a:ext cx="7823" cy="3778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arrow" w="med" len="med"/>
                </a:ln>
              </p:spPr>
            </p:cxnSp>
            <p:cxnSp>
              <p:nvCxnSpPr>
                <p:cNvPr id="212" name="Straight Arrow Connector 212"/>
                <p:cNvCxnSpPr>
                  <a:cxnSpLocks noChangeShapeType="1"/>
                </p:cNvCxnSpPr>
                <p:nvPr/>
              </p:nvCxnSpPr>
              <p:spPr bwMode="auto">
                <a:xfrm flipH="1">
                  <a:off x="-1096" y="14233"/>
                  <a:ext cx="8339" cy="3677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arrow" w="med" len="med"/>
                </a:ln>
              </p:spPr>
            </p:cxnSp>
            <p:cxnSp>
              <p:nvCxnSpPr>
                <p:cNvPr id="213" name="Straight Arrow Connector 213"/>
                <p:cNvCxnSpPr>
                  <a:cxnSpLocks noChangeShapeType="1"/>
                </p:cNvCxnSpPr>
                <p:nvPr/>
              </p:nvCxnSpPr>
              <p:spPr bwMode="auto">
                <a:xfrm flipH="1">
                  <a:off x="-1418" y="15872"/>
                  <a:ext cx="8661" cy="356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arrow" w="med" len="med"/>
                </a:ln>
              </p:spPr>
            </p:cxnSp>
          </p:grpSp>
        </p:grpSp>
      </p:grpSp>
    </p:spTree>
    <p:extLst>
      <p:ext uri="{BB962C8B-B14F-4D97-AF65-F5344CB8AC3E}">
        <p14:creationId xmlns="" xmlns:p14="http://schemas.microsoft.com/office/powerpoint/2010/main" val="5469706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1B8B0ECDBA3C64CA17A0EDA1F583A22" ma:contentTypeVersion="10" ma:contentTypeDescription="Create a new document." ma:contentTypeScope="" ma:versionID="7d8cd048ccc8525b498775d87f95a921">
  <xsd:schema xmlns:xsd="http://www.w3.org/2001/XMLSchema" xmlns:xs="http://www.w3.org/2001/XMLSchema" xmlns:p="http://schemas.microsoft.com/office/2006/metadata/properties" xmlns:ns2="4595ca7b-3a15-4971-af5f-cadc29c03e04" targetNamespace="http://schemas.microsoft.com/office/2006/metadata/properties" ma:root="true" ma:fieldsID="91704bcc1b3d810af0b8b673c3023ee6" ns2:_="">
    <xsd:import namespace="4595ca7b-3a15-4971-af5f-cadc29c03e04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95ca7b-3a15-4971-af5f-cadc29c03e04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595ca7b-3a15-4971-af5f-cadc29c03e04">QPT3VHF6MKWP-83287781-44544</_dlc_DocId>
    <_dlc_DocIdUrl xmlns="4595ca7b-3a15-4971-af5f-cadc29c03e04">
      <Url>https://qataruniversity-prd.qu.edu.qa/_layouts/15/DocIdRedir.aspx?ID=QPT3VHF6MKWP-83287781-44544</Url>
      <Description>QPT3VHF6MKWP-83287781-44544</Description>
    </_dlc_DocIdUrl>
  </documentManagement>
</p:properties>
</file>

<file path=customXml/itemProps1.xml><?xml version="1.0" encoding="utf-8"?>
<ds:datastoreItem xmlns:ds="http://schemas.openxmlformats.org/officeDocument/2006/customXml" ds:itemID="{4F1E7FD7-C71A-4FDA-95C7-D7E859919C82}"/>
</file>

<file path=customXml/itemProps2.xml><?xml version="1.0" encoding="utf-8"?>
<ds:datastoreItem xmlns:ds="http://schemas.openxmlformats.org/officeDocument/2006/customXml" ds:itemID="{FD03493A-C7DA-48C4-9EAA-0DC7DA71AC35}"/>
</file>

<file path=customXml/itemProps3.xml><?xml version="1.0" encoding="utf-8"?>
<ds:datastoreItem xmlns:ds="http://schemas.openxmlformats.org/officeDocument/2006/customXml" ds:itemID="{CC584EC2-356B-4FC4-BA08-983929077BF4}"/>
</file>

<file path=customXml/itemProps4.xml><?xml version="1.0" encoding="utf-8"?>
<ds:datastoreItem xmlns:ds="http://schemas.openxmlformats.org/officeDocument/2006/customXml" ds:itemID="{08072375-9D6A-4BA2-911F-9DC74B7E95EA}"/>
</file>

<file path=docProps/app.xml><?xml version="1.0" encoding="utf-8"?>
<Properties xmlns="http://schemas.openxmlformats.org/officeDocument/2006/extended-properties" xmlns:vt="http://schemas.openxmlformats.org/officeDocument/2006/docPropsVTypes">
  <TotalTime>4455</TotalTime>
  <Words>1211</Words>
  <Application>Microsoft Office PowerPoint</Application>
  <PresentationFormat>On-screen Show (4:3)</PresentationFormat>
  <Paragraphs>440</Paragraphs>
  <Slides>35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1_Office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Charging Case: PV charging the battery and supplying the load</vt:lpstr>
      <vt:lpstr>Slide 23</vt:lpstr>
      <vt:lpstr>Slide 24</vt:lpstr>
      <vt:lpstr>Discharging Case: PV and battery supplying the load</vt:lpstr>
      <vt:lpstr>Slide 26</vt:lpstr>
      <vt:lpstr>Discharging Case: Battery supplying the load</vt:lpstr>
      <vt:lpstr>Slide 28</vt:lpstr>
      <vt:lpstr>Discharging Case: Battery charging the ultra-capacitors</vt:lpstr>
      <vt:lpstr>Slide 30</vt:lpstr>
      <vt:lpstr>Slide 31</vt:lpstr>
      <vt:lpstr>Slide 32</vt:lpstr>
      <vt:lpstr>Slide 33</vt:lpstr>
      <vt:lpstr>Slide 34</vt:lpstr>
      <vt:lpstr>Slide 35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Mena Sherif</dc:creator>
  <cp:lastModifiedBy>mariam</cp:lastModifiedBy>
  <cp:revision>608</cp:revision>
  <dcterms:created xsi:type="dcterms:W3CDTF">2015-10-22T04:52:17Z</dcterms:created>
  <dcterms:modified xsi:type="dcterms:W3CDTF">2016-06-19T00:02:40Z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0x01010071B8B0ECDBA3C64CA17A0EDA1F583A22</vt:lpwstr>
  </property>
  <property fmtid="{D5CDD505-2E9C-101B-9397-08002B2CF9AE}" pid="3" name="_dlc_DocIdItemGuid">
    <vt:lpwstr>14261677-9daa-4c46-a7f8-73fa175b43ad</vt:lpwstr>
  </property>
</Properties>
</file>